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64" r:id="rId3"/>
    <p:sldId id="257" r:id="rId4"/>
    <p:sldId id="259" r:id="rId5"/>
    <p:sldId id="265" r:id="rId6"/>
    <p:sldId id="266" r:id="rId7"/>
    <p:sldId id="275" r:id="rId8"/>
    <p:sldId id="263" r:id="rId9"/>
    <p:sldId id="267" r:id="rId10"/>
    <p:sldId id="268" r:id="rId11"/>
    <p:sldId id="269" r:id="rId12"/>
    <p:sldId id="270" r:id="rId13"/>
    <p:sldId id="271" r:id="rId14"/>
    <p:sldId id="272" r:id="rId15"/>
    <p:sldId id="277" r:id="rId16"/>
    <p:sldId id="274" r:id="rId17"/>
    <p:sldId id="260" r:id="rId18"/>
    <p:sldId id="276" r:id="rId19"/>
    <p:sldId id="262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Stile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Stile medio 3 - Colore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Stile medio 4 - Color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14"/>
  </p:normalViewPr>
  <p:slideViewPr>
    <p:cSldViewPr snapToGrid="0" snapToObjects="1">
      <p:cViewPr varScale="1">
        <p:scale>
          <a:sx n="115" d="100"/>
          <a:sy n="115" d="100"/>
        </p:scale>
        <p:origin x="3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7/18/20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7/18/20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7/18/20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7/18/20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7/18/20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7/18/20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7/18/20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7/18/20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7/18/20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7/18/20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7/18/20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7/18/20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AD7556-C90D-4946-8E4E-1E79D5B3D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B0CC56-54B2-4AE0-87C5-296E78A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42815"/>
            <a:ext cx="12192000" cy="26151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CEE05F5-7515-C34F-9889-2AE7AFBB02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3418891"/>
            <a:ext cx="8991600" cy="1645920"/>
          </a:xfrm>
        </p:spPr>
        <p:txBody>
          <a:bodyPr>
            <a:normAutofit/>
          </a:bodyPr>
          <a:lstStyle/>
          <a:p>
            <a:r>
              <a:rPr lang="it-IT" dirty="0"/>
              <a:t>An </a:t>
            </a:r>
            <a:r>
              <a:rPr lang="it-IT" dirty="0" err="1"/>
              <a:t>introduction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to </a:t>
            </a:r>
            <a:r>
              <a:rPr lang="it-IT" dirty="0" err="1"/>
              <a:t>romanticism</a:t>
            </a: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19E0F6D-FF41-DF4F-B3BF-903497A489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200" y="5543932"/>
            <a:ext cx="8991600" cy="112133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it-IT" sz="2400" dirty="0">
                <a:solidFill>
                  <a:schemeClr val="bg1"/>
                </a:solidFill>
              </a:rPr>
              <a:t>Lingua e cultura inglese I (LT) – A.A. 2019/2020</a:t>
            </a:r>
          </a:p>
          <a:p>
            <a:pPr>
              <a:lnSpc>
                <a:spcPct val="90000"/>
              </a:lnSpc>
            </a:pPr>
            <a:r>
              <a:rPr lang="it-IT" sz="2400" dirty="0">
                <a:solidFill>
                  <a:schemeClr val="bg1"/>
                </a:solidFill>
              </a:rPr>
              <a:t>Marco Canani, </a:t>
            </a:r>
            <a:r>
              <a:rPr lang="it-IT" sz="2400" dirty="0" err="1">
                <a:solidFill>
                  <a:schemeClr val="bg1"/>
                </a:solidFill>
              </a:rPr>
              <a:t>Ph.D</a:t>
            </a:r>
            <a:r>
              <a:rPr lang="it-IT" sz="2400" dirty="0">
                <a:solidFill>
                  <a:schemeClr val="bg1"/>
                </a:solidFill>
              </a:rPr>
              <a:t>.  –  </a:t>
            </a:r>
            <a:r>
              <a:rPr lang="it-IT" sz="2400" dirty="0" err="1">
                <a:solidFill>
                  <a:schemeClr val="bg1"/>
                </a:solidFill>
              </a:rPr>
              <a:t>m.canani@univda.it</a:t>
            </a:r>
            <a:endParaRPr lang="it-IT" sz="2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it-IT" sz="2400" dirty="0">
                <a:solidFill>
                  <a:schemeClr val="bg1"/>
                </a:solidFill>
              </a:rPr>
              <a:t>Fall </a:t>
            </a:r>
            <a:r>
              <a:rPr lang="it-IT" sz="2400" dirty="0" err="1">
                <a:solidFill>
                  <a:schemeClr val="bg1"/>
                </a:solidFill>
              </a:rPr>
              <a:t>Term</a:t>
            </a:r>
            <a:endParaRPr lang="it-IT" sz="2400" dirty="0">
              <a:solidFill>
                <a:schemeClr val="bg1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817DB72-16BE-8C48-9815-0589C711E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476" y="1314068"/>
            <a:ext cx="4819048" cy="110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96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7251" y="427253"/>
            <a:ext cx="5228359" cy="1451999"/>
          </a:xfrm>
        </p:spPr>
        <p:txBody>
          <a:bodyPr>
            <a:normAutofit/>
          </a:bodyPr>
          <a:lstStyle/>
          <a:p>
            <a:r>
              <a:rPr lang="it-IT" dirty="0"/>
              <a:t>GRASMERE LAKE</a:t>
            </a:r>
          </a:p>
        </p:txBody>
      </p:sp>
      <p:pic>
        <p:nvPicPr>
          <p:cNvPr id="5122" name="Picture 2" descr="Grasmere Lake 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61" y="2092422"/>
            <a:ext cx="5426925" cy="407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isultati immagini per winderme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70480"/>
            <a:ext cx="5837439" cy="391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olo 1"/>
          <p:cNvSpPr txBox="1">
            <a:spLocks/>
          </p:cNvSpPr>
          <p:nvPr/>
        </p:nvSpPr>
        <p:spPr bwMode="black">
          <a:xfrm>
            <a:off x="6616393" y="427252"/>
            <a:ext cx="5070086" cy="1451999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WINDERMERE LAKE</a:t>
            </a:r>
          </a:p>
        </p:txBody>
      </p:sp>
    </p:spTree>
    <p:extLst>
      <p:ext uri="{BB962C8B-B14F-4D97-AF65-F5344CB8AC3E}">
        <p14:creationId xmlns:p14="http://schemas.microsoft.com/office/powerpoint/2010/main" val="242600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9111" y="667237"/>
            <a:ext cx="5403553" cy="1188720"/>
          </a:xfrm>
        </p:spPr>
        <p:txBody>
          <a:bodyPr/>
          <a:lstStyle/>
          <a:p>
            <a:r>
              <a:rPr lang="it-IT" i="1" dirty="0"/>
              <a:t>LYRICAL BALLADS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09111" y="2357610"/>
            <a:ext cx="5205249" cy="4054207"/>
          </a:xfrm>
        </p:spPr>
        <p:txBody>
          <a:bodyPr>
            <a:normAutofit/>
          </a:bodyPr>
          <a:lstStyle/>
          <a:p>
            <a:r>
              <a:rPr lang="it-IT" sz="2200" b="1" i="1" dirty="0">
                <a:solidFill>
                  <a:srgbClr val="FF0000"/>
                </a:solidFill>
              </a:rPr>
              <a:t>Title! </a:t>
            </a:r>
            <a:r>
              <a:rPr lang="it-IT" sz="2200" b="1" i="1" dirty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it-IT" sz="2200" b="1" dirty="0">
                <a:solidFill>
                  <a:srgbClr val="FF0000"/>
                </a:solidFill>
                <a:sym typeface="Wingdings" pitchFamily="2" charset="2"/>
              </a:rPr>
              <a:t> ?</a:t>
            </a:r>
            <a:endParaRPr lang="it-IT" sz="2200" i="1" dirty="0">
              <a:solidFill>
                <a:srgbClr val="FF0000"/>
              </a:solidFill>
            </a:endParaRPr>
          </a:p>
          <a:p>
            <a:r>
              <a:rPr lang="it-IT" sz="2200" dirty="0"/>
              <a:t>Collection of </a:t>
            </a:r>
            <a:r>
              <a:rPr lang="it-IT" sz="2200" dirty="0" err="1"/>
              <a:t>poems</a:t>
            </a:r>
            <a:r>
              <a:rPr lang="it-IT" sz="2200" dirty="0"/>
              <a:t> by William </a:t>
            </a:r>
            <a:r>
              <a:rPr lang="it-IT" sz="2200" dirty="0" err="1"/>
              <a:t>Wordsworth</a:t>
            </a:r>
            <a:r>
              <a:rPr lang="it-IT" sz="2200" dirty="0"/>
              <a:t> and Samuel Taylor </a:t>
            </a:r>
            <a:r>
              <a:rPr lang="it-IT" sz="2200" dirty="0" err="1"/>
              <a:t>Coleridge</a:t>
            </a:r>
            <a:endParaRPr lang="it-IT" sz="2200" dirty="0"/>
          </a:p>
          <a:p>
            <a:r>
              <a:rPr lang="it-IT" sz="2200" dirty="0"/>
              <a:t>1799 (</a:t>
            </a:r>
            <a:r>
              <a:rPr lang="it-IT" sz="2200" dirty="0" err="1"/>
              <a:t>anonymously</a:t>
            </a:r>
            <a:r>
              <a:rPr lang="it-IT" sz="2200" dirty="0"/>
              <a:t>) </a:t>
            </a:r>
          </a:p>
          <a:p>
            <a:r>
              <a:rPr lang="it-IT" sz="2200" dirty="0"/>
              <a:t>1800 – 1802</a:t>
            </a:r>
          </a:p>
          <a:p>
            <a:r>
              <a:rPr lang="it-IT" sz="2200" dirty="0"/>
              <a:t>The </a:t>
            </a:r>
            <a:r>
              <a:rPr lang="it-IT" sz="2200" dirty="0" err="1"/>
              <a:t>second</a:t>
            </a:r>
            <a:r>
              <a:rPr lang="it-IT" sz="2200" dirty="0"/>
              <a:t> </a:t>
            </a:r>
            <a:r>
              <a:rPr lang="it-IT" sz="2200" dirty="0" err="1"/>
              <a:t>edition</a:t>
            </a:r>
            <a:r>
              <a:rPr lang="it-IT" sz="2200" dirty="0"/>
              <a:t> </a:t>
            </a:r>
            <a:r>
              <a:rPr lang="it-IT" sz="2200" dirty="0" err="1"/>
              <a:t>included</a:t>
            </a:r>
            <a:r>
              <a:rPr lang="it-IT" sz="2200" dirty="0"/>
              <a:t> a </a:t>
            </a:r>
            <a:r>
              <a:rPr lang="it-IT" sz="2200" b="1" dirty="0" err="1"/>
              <a:t>preface</a:t>
            </a:r>
            <a:r>
              <a:rPr lang="it-IT" sz="2200" dirty="0"/>
              <a:t> by Wordsworth</a:t>
            </a:r>
          </a:p>
          <a:p>
            <a:pPr lvl="1"/>
            <a:r>
              <a:rPr lang="it-IT" sz="2200" dirty="0" err="1"/>
              <a:t>Wordsworth’s</a:t>
            </a:r>
            <a:r>
              <a:rPr lang="it-IT" sz="2200" dirty="0"/>
              <a:t> </a:t>
            </a:r>
            <a:r>
              <a:rPr lang="it-IT" sz="2200" dirty="0" err="1"/>
              <a:t>ideas</a:t>
            </a:r>
            <a:r>
              <a:rPr lang="it-IT" sz="2200" dirty="0"/>
              <a:t> on </a:t>
            </a:r>
            <a:r>
              <a:rPr lang="it-IT" sz="2200" dirty="0" err="1"/>
              <a:t>poetry</a:t>
            </a:r>
            <a:endParaRPr lang="it-IT" sz="2200" dirty="0"/>
          </a:p>
          <a:p>
            <a:pPr lvl="1"/>
            <a:r>
              <a:rPr lang="it-IT" sz="2200" dirty="0"/>
              <a:t>The ‘manifesto’ of English </a:t>
            </a:r>
            <a:r>
              <a:rPr lang="it-IT" sz="2200" dirty="0" err="1"/>
              <a:t>Romanticism</a:t>
            </a:r>
            <a:endParaRPr lang="it-IT" sz="2200" dirty="0"/>
          </a:p>
        </p:txBody>
      </p:sp>
      <p:pic>
        <p:nvPicPr>
          <p:cNvPr id="6146" name="Picture 2" descr="Risultati immagini per lyrical ballads 18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812" y="618878"/>
            <a:ext cx="3958728" cy="57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744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009263" y="639392"/>
            <a:ext cx="3769384" cy="1188720"/>
          </a:xfrm>
        </p:spPr>
        <p:txBody>
          <a:bodyPr/>
          <a:lstStyle/>
          <a:p>
            <a:r>
              <a:rPr lang="it-IT" dirty="0" err="1"/>
              <a:t>daffodils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79" y="577832"/>
            <a:ext cx="7342563" cy="4895850"/>
          </a:xfrm>
          <a:prstGeom prst="rect">
            <a:avLst/>
          </a:prstGeom>
        </p:spPr>
      </p:pic>
      <p:pic>
        <p:nvPicPr>
          <p:cNvPr id="7174" name="Picture 6" descr="Risultati immagini per daffodils lake distri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802" y="2511846"/>
            <a:ext cx="4308124" cy="296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905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6946" y="370332"/>
            <a:ext cx="11176832" cy="984743"/>
          </a:xfrm>
        </p:spPr>
        <p:txBody>
          <a:bodyPr>
            <a:normAutofit fontScale="90000"/>
          </a:bodyPr>
          <a:lstStyle/>
          <a:p>
            <a:r>
              <a:rPr lang="en-US" dirty="0"/>
              <a:t>Excerpt from Dorothy Wordsworth's </a:t>
            </a:r>
            <a:br>
              <a:rPr lang="en-US" dirty="0"/>
            </a:br>
            <a:r>
              <a:rPr lang="en-US" dirty="0"/>
              <a:t>“Grasmere Journal”, 15 April 1802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91287" y="1599192"/>
            <a:ext cx="6384054" cy="46821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/>
              <a:t>It was a threatening misty morning—but mild. […] When we were in the woods beyond </a:t>
            </a:r>
            <a:r>
              <a:rPr lang="en-US" sz="2200" dirty="0" err="1"/>
              <a:t>Gowbarrow</a:t>
            </a:r>
            <a:r>
              <a:rPr lang="en-US" sz="2200" dirty="0"/>
              <a:t> park we saw a few </a:t>
            </a:r>
            <a:r>
              <a:rPr lang="en-US" sz="2200" b="1" dirty="0"/>
              <a:t>daffodils</a:t>
            </a:r>
            <a:r>
              <a:rPr lang="en-US" sz="2200" dirty="0"/>
              <a:t> close to the water side. We fancied that the lake </a:t>
            </a:r>
            <a:r>
              <a:rPr lang="en-US" sz="2200" b="1" dirty="0"/>
              <a:t>had floated </a:t>
            </a:r>
            <a:r>
              <a:rPr lang="en-US" sz="2200" dirty="0"/>
              <a:t>the seeds ashore and that the little </a:t>
            </a:r>
            <a:r>
              <a:rPr lang="en-US" sz="2200" b="1" dirty="0"/>
              <a:t>colony</a:t>
            </a:r>
            <a:r>
              <a:rPr lang="en-US" sz="2200" dirty="0"/>
              <a:t> had so sprung up. But as we went along there were more and yet more and at last under the boughs of the trees, we saw that there was </a:t>
            </a:r>
            <a:r>
              <a:rPr lang="en-US" sz="2200" b="1" dirty="0"/>
              <a:t>a long belt </a:t>
            </a:r>
            <a:r>
              <a:rPr lang="en-US" sz="2200" dirty="0"/>
              <a:t>of them along the shore […]. I never saw daffodils so beautiful they grew among the mossy stones about and about them, </a:t>
            </a:r>
            <a:r>
              <a:rPr lang="en-US" sz="2200" b="1" dirty="0"/>
              <a:t>some rested their heads </a:t>
            </a:r>
            <a:r>
              <a:rPr lang="en-US" sz="2200" dirty="0"/>
              <a:t>upon these stones as on a pillow for weariness and the rest </a:t>
            </a:r>
            <a:r>
              <a:rPr lang="en-US" sz="2200" b="1" dirty="0"/>
              <a:t>tossed</a:t>
            </a:r>
            <a:r>
              <a:rPr lang="en-US" sz="2200" dirty="0"/>
              <a:t> and </a:t>
            </a:r>
            <a:r>
              <a:rPr lang="en-US" sz="2200" b="1" dirty="0"/>
              <a:t>reeled</a:t>
            </a:r>
            <a:r>
              <a:rPr lang="en-US" sz="2200" dirty="0"/>
              <a:t> and </a:t>
            </a:r>
            <a:r>
              <a:rPr lang="en-US" sz="2200" b="1" dirty="0"/>
              <a:t>danced</a:t>
            </a:r>
            <a:r>
              <a:rPr lang="en-US" sz="2200" dirty="0"/>
              <a:t> and seemed as if they verily laughed with the wind that blew upon them over the lake, they looked so gay ever glancing ever changing.</a:t>
            </a:r>
            <a:r>
              <a:rPr lang="en-US" dirty="0"/>
              <a:t> 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232" y="1641513"/>
            <a:ext cx="4274545" cy="427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789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1314" y="948882"/>
            <a:ext cx="4698474" cy="1408727"/>
          </a:xfrm>
        </p:spPr>
        <p:txBody>
          <a:bodyPr>
            <a:normAutofit fontScale="90000"/>
          </a:bodyPr>
          <a:lstStyle/>
          <a:p>
            <a:r>
              <a:rPr lang="it-IT" dirty="0"/>
              <a:t>Samuel </a:t>
            </a:r>
            <a:r>
              <a:rPr lang="it-IT" dirty="0" err="1"/>
              <a:t>taylor</a:t>
            </a:r>
            <a:r>
              <a:rPr lang="it-IT" dirty="0"/>
              <a:t> </a:t>
            </a:r>
            <a:r>
              <a:rPr lang="it-IT" dirty="0" err="1"/>
              <a:t>coleridge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(1772-1834)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41314" y="2710148"/>
            <a:ext cx="4698474" cy="3360145"/>
          </a:xfrm>
        </p:spPr>
        <p:txBody>
          <a:bodyPr>
            <a:normAutofit lnSpcReduction="10000"/>
          </a:bodyPr>
          <a:lstStyle/>
          <a:p>
            <a:r>
              <a:rPr lang="en-US" sz="2100" dirty="0"/>
              <a:t>Born in Devonshire </a:t>
            </a:r>
          </a:p>
          <a:p>
            <a:r>
              <a:rPr lang="en-US" sz="2100" dirty="0"/>
              <a:t>went to Cambridge, but never graduated.</a:t>
            </a:r>
          </a:p>
          <a:p>
            <a:r>
              <a:rPr lang="en-US" sz="2100" dirty="0"/>
              <a:t>influenced by French revolutionary ideals, but disappointment </a:t>
            </a:r>
          </a:p>
          <a:p>
            <a:r>
              <a:rPr lang="en-US" sz="2100" dirty="0"/>
              <a:t>collaboration with Wordsworth in 1797-1799</a:t>
            </a:r>
          </a:p>
          <a:p>
            <a:r>
              <a:rPr lang="en-US" sz="2100" dirty="0"/>
              <a:t>later a literary critic</a:t>
            </a:r>
          </a:p>
          <a:p>
            <a:r>
              <a:rPr lang="en-US" sz="2100" i="1" dirty="0"/>
              <a:t>The Rime of the Ancient Mariner</a:t>
            </a:r>
            <a:r>
              <a:rPr lang="en-US" sz="2100" dirty="0"/>
              <a:t> (</a:t>
            </a:r>
            <a:r>
              <a:rPr lang="en-US" sz="2100" dirty="0">
                <a:solidFill>
                  <a:srgbClr val="FF0000"/>
                </a:solidFill>
              </a:rPr>
              <a:t>title</a:t>
            </a:r>
            <a:r>
              <a:rPr lang="en-US" sz="2100" dirty="0"/>
              <a:t>!)</a:t>
            </a:r>
            <a:endParaRPr lang="en-US" sz="2100" i="1" dirty="0"/>
          </a:p>
        </p:txBody>
      </p:sp>
      <p:pic>
        <p:nvPicPr>
          <p:cNvPr id="9218" name="Picture 2" descr="Risultati immagini per coleridge samu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086" y="1002536"/>
            <a:ext cx="4913522" cy="491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742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D5D1A6-8214-4243-BB1D-B6287A796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Wordsworth and </a:t>
            </a:r>
            <a:r>
              <a:rPr lang="it-IT" dirty="0" err="1"/>
              <a:t>coleridge</a:t>
            </a:r>
            <a:endParaRPr lang="it-IT" dirty="0"/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6AB8B9C1-7BC6-324E-B8B7-5040F78C83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278839"/>
              </p:ext>
            </p:extLst>
          </p:nvPr>
        </p:nvGraphicFramePr>
        <p:xfrm>
          <a:off x="2122795" y="2414651"/>
          <a:ext cx="8128000" cy="37541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59609092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8476665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‘I </a:t>
                      </a:r>
                      <a:r>
                        <a:rPr lang="it-IT" dirty="0" err="1"/>
                        <a:t>wandered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lonely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as</a:t>
                      </a:r>
                      <a:r>
                        <a:rPr lang="it-IT" dirty="0"/>
                        <a:t> a </a:t>
                      </a:r>
                      <a:r>
                        <a:rPr lang="it-IT" dirty="0" err="1"/>
                        <a:t>cloud</a:t>
                      </a:r>
                      <a:r>
                        <a:rPr lang="it-IT" dirty="0"/>
                        <a:t>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i="1" dirty="0"/>
                        <a:t>The Rime of the Ancient Mariner </a:t>
                      </a:r>
                      <a:r>
                        <a:rPr lang="it-IT" dirty="0"/>
                        <a:t>(</a:t>
                      </a:r>
                      <a:r>
                        <a:rPr lang="it-IT" dirty="0" err="1"/>
                        <a:t>extract</a:t>
                      </a:r>
                      <a:r>
                        <a:rPr lang="it-IT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53511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‘</a:t>
                      </a:r>
                      <a:r>
                        <a:rPr lang="it-IT" dirty="0" err="1"/>
                        <a:t>rustic</a:t>
                      </a:r>
                      <a:r>
                        <a:rPr lang="it-IT" dirty="0"/>
                        <a:t>’ and ‘</a:t>
                      </a:r>
                      <a:r>
                        <a:rPr lang="it-IT" dirty="0" err="1"/>
                        <a:t>humble</a:t>
                      </a:r>
                      <a:r>
                        <a:rPr lang="it-IT" dirty="0"/>
                        <a:t>’ life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/>
                        <a:t>supernatural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theme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72942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/>
                        <a:t>Ordinary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events</a:t>
                      </a:r>
                      <a:r>
                        <a:rPr lang="it-IT" dirty="0"/>
                        <a:t>, </a:t>
                      </a:r>
                      <a:r>
                        <a:rPr lang="it-IT" dirty="0" err="1"/>
                        <a:t>praise</a:t>
                      </a:r>
                      <a:r>
                        <a:rPr lang="it-IT" dirty="0"/>
                        <a:t> of </a:t>
                      </a:r>
                      <a:r>
                        <a:rPr lang="it-IT" dirty="0" err="1"/>
                        <a:t>simple</a:t>
                      </a:r>
                      <a:r>
                        <a:rPr lang="it-IT" dirty="0"/>
                        <a:t> life</a:t>
                      </a:r>
                    </a:p>
                    <a:p>
                      <a:r>
                        <a:rPr lang="it-IT" dirty="0"/>
                        <a:t>‘</a:t>
                      </a:r>
                      <a:r>
                        <a:rPr lang="it-IT" dirty="0" err="1"/>
                        <a:t>soil</a:t>
                      </a:r>
                      <a:r>
                        <a:rPr lang="it-IT" dirty="0"/>
                        <a:t>’ for ‘human </a:t>
                      </a:r>
                      <a:r>
                        <a:rPr lang="it-IT" dirty="0" err="1"/>
                        <a:t>passions</a:t>
                      </a:r>
                      <a:r>
                        <a:rPr lang="it-IT" dirty="0"/>
                        <a:t>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‘</a:t>
                      </a:r>
                      <a:r>
                        <a:rPr lang="it-IT" dirty="0" err="1"/>
                        <a:t>willing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suspension</a:t>
                      </a:r>
                      <a:r>
                        <a:rPr lang="it-IT" dirty="0"/>
                        <a:t> of </a:t>
                      </a:r>
                      <a:r>
                        <a:rPr lang="it-IT" dirty="0" err="1"/>
                        <a:t>disbelief</a:t>
                      </a:r>
                      <a:r>
                        <a:rPr lang="it-IT" dirty="0"/>
                        <a:t>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88802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‘The </a:t>
                      </a:r>
                      <a:r>
                        <a:rPr lang="it-IT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language</a:t>
                      </a:r>
                      <a:r>
                        <a:rPr lang="it-IT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… of </a:t>
                      </a:r>
                      <a:r>
                        <a:rPr lang="it-IT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these</a:t>
                      </a:r>
                      <a:r>
                        <a:rPr lang="it-IT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men </a:t>
                      </a:r>
                      <a:r>
                        <a:rPr lang="it-IT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has</a:t>
                      </a:r>
                      <a:r>
                        <a:rPr lang="it-IT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been</a:t>
                      </a:r>
                      <a:r>
                        <a:rPr lang="it-IT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adopted</a:t>
                      </a:r>
                      <a:r>
                        <a:rPr lang="it-IT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’</a:t>
                      </a:r>
                    </a:p>
                    <a:p>
                      <a:r>
                        <a:rPr lang="it-IT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‘</a:t>
                      </a:r>
                      <a:r>
                        <a:rPr lang="it-IT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purified</a:t>
                      </a:r>
                      <a:r>
                        <a:rPr lang="it-IT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indeed</a:t>
                      </a:r>
                      <a:r>
                        <a:rPr lang="it-IT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from </a:t>
                      </a:r>
                      <a:r>
                        <a:rPr lang="it-IT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what</a:t>
                      </a:r>
                      <a:r>
                        <a:rPr lang="it-IT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appear</a:t>
                      </a:r>
                      <a:r>
                        <a:rPr lang="it-IT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to be </a:t>
                      </a:r>
                      <a:r>
                        <a:rPr lang="it-IT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its</a:t>
                      </a:r>
                      <a:r>
                        <a:rPr lang="it-IT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real</a:t>
                      </a:r>
                      <a:r>
                        <a:rPr lang="it-IT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defects</a:t>
                      </a:r>
                      <a:r>
                        <a:rPr lang="it-IT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’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/>
                        <a:t>Archaic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language</a:t>
                      </a:r>
                      <a:r>
                        <a:rPr lang="it-IT" dirty="0"/>
                        <a:t> (</a:t>
                      </a:r>
                      <a:r>
                        <a:rPr lang="it-IT" dirty="0" err="1"/>
                        <a:t>title</a:t>
                      </a:r>
                      <a:r>
                        <a:rPr lang="it-IT" dirty="0"/>
                        <a:t>, </a:t>
                      </a:r>
                      <a:r>
                        <a:rPr lang="it-IT" dirty="0" err="1"/>
                        <a:t>spellings</a:t>
                      </a:r>
                      <a:r>
                        <a:rPr lang="it-IT" dirty="0"/>
                        <a:t>..)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1536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Man and nature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Man and nature </a:t>
                      </a:r>
                      <a:r>
                        <a:rPr lang="it-IT" dirty="0">
                          <a:sym typeface="Wingdings" pitchFamily="2" charset="2"/>
                        </a:rPr>
                        <a:t> </a:t>
                      </a:r>
                      <a:r>
                        <a:rPr lang="it-IT" dirty="0" err="1">
                          <a:sym typeface="Wingdings" pitchFamily="2" charset="2"/>
                        </a:rPr>
                        <a:t>but</a:t>
                      </a:r>
                      <a:r>
                        <a:rPr lang="it-IT" dirty="0">
                          <a:sym typeface="Wingdings" pitchFamily="2" charset="2"/>
                        </a:rPr>
                        <a:t>: </a:t>
                      </a:r>
                      <a:r>
                        <a:rPr lang="it-IT" dirty="0" err="1">
                          <a:sym typeface="Wingdings" pitchFamily="2" charset="2"/>
                        </a:rPr>
                        <a:t>two</a:t>
                      </a:r>
                      <a:r>
                        <a:rPr lang="it-IT" dirty="0">
                          <a:sym typeface="Wingdings" pitchFamily="2" charset="2"/>
                        </a:rPr>
                        <a:t> </a:t>
                      </a:r>
                      <a:r>
                        <a:rPr lang="it-IT" dirty="0" err="1">
                          <a:sym typeface="Wingdings" pitchFamily="2" charset="2"/>
                        </a:rPr>
                        <a:t>turning</a:t>
                      </a:r>
                      <a:r>
                        <a:rPr lang="it-IT" dirty="0">
                          <a:sym typeface="Wingdings" pitchFamily="2" charset="2"/>
                        </a:rPr>
                        <a:t> </a:t>
                      </a:r>
                      <a:r>
                        <a:rPr lang="it-IT" dirty="0" err="1">
                          <a:sym typeface="Wingdings" pitchFamily="2" charset="2"/>
                        </a:rPr>
                        <a:t>points</a:t>
                      </a:r>
                      <a:endParaRPr lang="it-IT" dirty="0">
                        <a:sym typeface="Wingdings" pitchFamily="2" charset="2"/>
                      </a:endParaRPr>
                    </a:p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37686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5030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81309" y="523613"/>
            <a:ext cx="6840292" cy="1188720"/>
          </a:xfrm>
        </p:spPr>
        <p:txBody>
          <a:bodyPr/>
          <a:lstStyle/>
          <a:p>
            <a:r>
              <a:rPr lang="it-IT" dirty="0"/>
              <a:t>John KEATS (1795-1821)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81308" y="2057473"/>
            <a:ext cx="6709663" cy="4140127"/>
          </a:xfrm>
        </p:spPr>
        <p:txBody>
          <a:bodyPr>
            <a:normAutofit/>
          </a:bodyPr>
          <a:lstStyle/>
          <a:p>
            <a:r>
              <a:rPr lang="it-IT" sz="2400" dirty="0" err="1"/>
              <a:t>Born</a:t>
            </a:r>
            <a:r>
              <a:rPr lang="it-IT" sz="2400" dirty="0"/>
              <a:t> in </a:t>
            </a:r>
            <a:r>
              <a:rPr lang="it-IT" sz="2400" dirty="0" err="1"/>
              <a:t>London</a:t>
            </a:r>
            <a:r>
              <a:rPr lang="it-IT" sz="2400" dirty="0"/>
              <a:t> in 1795</a:t>
            </a:r>
          </a:p>
          <a:p>
            <a:r>
              <a:rPr lang="it-IT" sz="2400" dirty="0" err="1"/>
              <a:t>Early</a:t>
            </a:r>
            <a:r>
              <a:rPr lang="it-IT" sz="2400" dirty="0"/>
              <a:t> </a:t>
            </a:r>
            <a:r>
              <a:rPr lang="it-IT" sz="2400" dirty="0" err="1"/>
              <a:t>interest</a:t>
            </a:r>
            <a:r>
              <a:rPr lang="it-IT" sz="2400" dirty="0"/>
              <a:t> in </a:t>
            </a:r>
            <a:r>
              <a:rPr lang="it-IT" sz="2400" dirty="0" err="1"/>
              <a:t>mythology</a:t>
            </a:r>
            <a:r>
              <a:rPr lang="it-IT" sz="2400" dirty="0"/>
              <a:t> and </a:t>
            </a:r>
            <a:r>
              <a:rPr lang="it-IT" sz="2400" dirty="0" err="1"/>
              <a:t>Elizabethan</a:t>
            </a:r>
            <a:r>
              <a:rPr lang="it-IT" sz="2400" dirty="0"/>
              <a:t> </a:t>
            </a:r>
            <a:r>
              <a:rPr lang="it-IT" sz="2400" dirty="0" err="1"/>
              <a:t>poetry</a:t>
            </a:r>
            <a:endParaRPr lang="it-IT" sz="2400" dirty="0"/>
          </a:p>
          <a:p>
            <a:r>
              <a:rPr lang="it-IT" sz="2400" dirty="0"/>
              <a:t>The </a:t>
            </a:r>
            <a:r>
              <a:rPr lang="it-IT" sz="2400" dirty="0" err="1"/>
              <a:t>tendency</a:t>
            </a:r>
            <a:r>
              <a:rPr lang="it-IT" sz="2400" dirty="0"/>
              <a:t> to </a:t>
            </a:r>
            <a:r>
              <a:rPr lang="it-IT" sz="2400" dirty="0" err="1"/>
              <a:t>identify</a:t>
            </a:r>
            <a:r>
              <a:rPr lang="it-IT" sz="2400" dirty="0"/>
              <a:t> </a:t>
            </a:r>
            <a:r>
              <a:rPr lang="it-IT" sz="2400" dirty="0" err="1"/>
              <a:t>scenes</a:t>
            </a:r>
            <a:r>
              <a:rPr lang="it-IT" sz="2400" dirty="0"/>
              <a:t> and </a:t>
            </a:r>
            <a:r>
              <a:rPr lang="it-IT" sz="2400" dirty="0" err="1"/>
              <a:t>landscapes</a:t>
            </a:r>
            <a:r>
              <a:rPr lang="it-IT" sz="2400" dirty="0"/>
              <a:t> with </a:t>
            </a:r>
            <a:r>
              <a:rPr lang="it-IT" sz="2400" dirty="0" err="1"/>
              <a:t>subjective</a:t>
            </a:r>
            <a:r>
              <a:rPr lang="it-IT" sz="2400" dirty="0"/>
              <a:t> </a:t>
            </a:r>
            <a:r>
              <a:rPr lang="it-IT" sz="2400" dirty="0" err="1"/>
              <a:t>moods</a:t>
            </a:r>
            <a:r>
              <a:rPr lang="it-IT" sz="2400" dirty="0"/>
              <a:t> and </a:t>
            </a:r>
            <a:r>
              <a:rPr lang="it-IT" sz="2400" dirty="0" err="1"/>
              <a:t>emotions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rarely</a:t>
            </a:r>
            <a:r>
              <a:rPr lang="it-IT" sz="2400" dirty="0"/>
              <a:t> </a:t>
            </a:r>
            <a:r>
              <a:rPr lang="it-IT" sz="2400" dirty="0" err="1"/>
              <a:t>present</a:t>
            </a:r>
            <a:r>
              <a:rPr lang="it-IT" sz="2400" dirty="0"/>
              <a:t> in </a:t>
            </a:r>
            <a:r>
              <a:rPr lang="it-IT" sz="2400" dirty="0" err="1"/>
              <a:t>his</a:t>
            </a:r>
            <a:r>
              <a:rPr lang="it-IT" sz="2400" dirty="0"/>
              <a:t> </a:t>
            </a:r>
            <a:r>
              <a:rPr lang="it-IT" sz="2400" dirty="0" err="1"/>
              <a:t>poetry</a:t>
            </a:r>
            <a:endParaRPr lang="it-IT" sz="2400" dirty="0"/>
          </a:p>
          <a:p>
            <a:r>
              <a:rPr lang="it-IT" sz="2400" dirty="0"/>
              <a:t>Rome: Keats-Shelley House (Piazza di Spagna) and Cimitero Acattolico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8503624F-010D-534E-8B14-B56E991BE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749" y="523613"/>
            <a:ext cx="3985858" cy="597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73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5EA430-49ED-A945-91B7-351D28362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653" y="523613"/>
            <a:ext cx="10369742" cy="1188720"/>
          </a:xfrm>
        </p:spPr>
        <p:txBody>
          <a:bodyPr/>
          <a:lstStyle/>
          <a:p>
            <a:r>
              <a:rPr lang="it-IT" dirty="0"/>
              <a:t>KEATS ON POETRY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546A720-5715-9741-96DC-08C24635E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5653" y="1991273"/>
            <a:ext cx="10479661" cy="4453070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FontTx/>
              <a:buNone/>
            </a:pPr>
            <a:r>
              <a:rPr lang="en-US" altLang="it-IT" sz="2700" dirty="0">
                <a:latin typeface="Garamond" panose="02020404030301010803" pitchFamily="18" charset="0"/>
              </a:rPr>
              <a:t>1</a:t>
            </a:r>
            <a:r>
              <a:rPr lang="en-US" altLang="it-IT" sz="2700" baseline="30000" dirty="0">
                <a:latin typeface="Garamond" panose="02020404030301010803" pitchFamily="18" charset="0"/>
              </a:rPr>
              <a:t>st</a:t>
            </a:r>
            <a:r>
              <a:rPr lang="en-US" altLang="it-IT" sz="2700" dirty="0">
                <a:latin typeface="Garamond" panose="02020404030301010803" pitchFamily="18" charset="0"/>
              </a:rPr>
              <a:t> I think </a:t>
            </a:r>
            <a:r>
              <a:rPr lang="en-US" altLang="it-IT" sz="2700" b="1" dirty="0">
                <a:latin typeface="Garamond" panose="02020404030301010803" pitchFamily="18" charset="0"/>
              </a:rPr>
              <a:t>Poetry</a:t>
            </a:r>
            <a:r>
              <a:rPr lang="en-US" altLang="it-IT" sz="2700" dirty="0">
                <a:latin typeface="Garamond" panose="02020404030301010803" pitchFamily="18" charset="0"/>
              </a:rPr>
              <a:t> […] </a:t>
            </a:r>
            <a:r>
              <a:rPr lang="en-US" altLang="it-IT" sz="2700" b="1" dirty="0">
                <a:latin typeface="Garamond" panose="02020404030301010803" pitchFamily="18" charset="0"/>
              </a:rPr>
              <a:t>should strike the Reader as a wording of his own highest thoughts, and appear almost a Remembrance</a:t>
            </a:r>
            <a:r>
              <a:rPr lang="en-US" altLang="it-IT" sz="2700" dirty="0">
                <a:latin typeface="Garamond" panose="02020404030301010803" pitchFamily="18" charset="0"/>
              </a:rPr>
              <a:t>. […] – 2</a:t>
            </a:r>
            <a:r>
              <a:rPr lang="en-US" altLang="it-IT" sz="2700" baseline="30000" dirty="0">
                <a:latin typeface="Garamond" panose="02020404030301010803" pitchFamily="18" charset="0"/>
              </a:rPr>
              <a:t>nd </a:t>
            </a:r>
            <a:r>
              <a:rPr lang="en-US" altLang="it-IT" sz="2700" dirty="0">
                <a:latin typeface="Garamond" panose="02020404030301010803" pitchFamily="18" charset="0"/>
              </a:rPr>
              <a:t>[…] </a:t>
            </a:r>
            <a:r>
              <a:rPr lang="en-US" altLang="it-IT" sz="2700" b="1" dirty="0">
                <a:latin typeface="Garamond" panose="02020404030301010803" pitchFamily="18" charset="0"/>
              </a:rPr>
              <a:t>if Poetry comes not as naturally as the Leaves to a tree it had better not come at all</a:t>
            </a:r>
            <a:r>
              <a:rPr lang="en-US" altLang="it-IT" sz="2700" dirty="0">
                <a:latin typeface="Garamond" panose="02020404030301010803" pitchFamily="18" charset="0"/>
              </a:rPr>
              <a:t>.</a:t>
            </a:r>
          </a:p>
          <a:p>
            <a:pPr marL="0" indent="0" algn="r">
              <a:buFontTx/>
              <a:buNone/>
            </a:pPr>
            <a:r>
              <a:rPr lang="en-US" altLang="it-IT" sz="2200" dirty="0">
                <a:latin typeface="Garamond" panose="02020404030301010803" pitchFamily="18" charset="0"/>
              </a:rPr>
              <a:t>(February 27, 1818)</a:t>
            </a:r>
          </a:p>
          <a:p>
            <a:pPr marL="0" indent="0">
              <a:buNone/>
            </a:pPr>
            <a:endParaRPr lang="it-IT" altLang="it-IT" sz="2200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it-IT" altLang="it-IT" sz="2600" dirty="0" err="1">
                <a:latin typeface="Garamond" panose="02020404030301010803" pitchFamily="18" charset="0"/>
              </a:rPr>
              <a:t>As</a:t>
            </a:r>
            <a:r>
              <a:rPr lang="it-IT" altLang="it-IT" sz="2600" dirty="0">
                <a:latin typeface="Garamond" panose="02020404030301010803" pitchFamily="18" charset="0"/>
              </a:rPr>
              <a:t> to </a:t>
            </a:r>
            <a:r>
              <a:rPr lang="it-IT" altLang="it-IT" sz="2600" b="1" dirty="0">
                <a:latin typeface="Garamond" panose="02020404030301010803" pitchFamily="18" charset="0"/>
              </a:rPr>
              <a:t>the </a:t>
            </a:r>
            <a:r>
              <a:rPr lang="it-IT" altLang="it-IT" sz="2600" b="1" dirty="0" err="1">
                <a:latin typeface="Garamond" panose="02020404030301010803" pitchFamily="18" charset="0"/>
              </a:rPr>
              <a:t>poetical</a:t>
            </a:r>
            <a:r>
              <a:rPr lang="it-IT" altLang="it-IT" sz="2600" b="1" dirty="0">
                <a:latin typeface="Garamond" panose="02020404030301010803" pitchFamily="18" charset="0"/>
              </a:rPr>
              <a:t> </a:t>
            </a:r>
            <a:r>
              <a:rPr lang="it-IT" altLang="it-IT" sz="2600" b="1" dirty="0" err="1">
                <a:latin typeface="Garamond" panose="02020404030301010803" pitchFamily="18" charset="0"/>
              </a:rPr>
              <a:t>Character</a:t>
            </a:r>
            <a:r>
              <a:rPr lang="it-IT" altLang="it-IT" sz="2600" b="1" dirty="0">
                <a:latin typeface="Garamond" panose="02020404030301010803" pitchFamily="18" charset="0"/>
              </a:rPr>
              <a:t> </a:t>
            </a:r>
            <a:r>
              <a:rPr lang="it-IT" altLang="it-IT" sz="2600" dirty="0" err="1">
                <a:latin typeface="Garamond" panose="02020404030301010803" pitchFamily="18" charset="0"/>
              </a:rPr>
              <a:t>itself</a:t>
            </a:r>
            <a:r>
              <a:rPr lang="it-IT" altLang="it-IT" sz="2600" dirty="0">
                <a:latin typeface="Garamond" panose="02020404030301010803" pitchFamily="18" charset="0"/>
              </a:rPr>
              <a:t> [..] </a:t>
            </a:r>
            <a:r>
              <a:rPr lang="it-IT" altLang="it-IT" sz="2600" b="1" dirty="0">
                <a:latin typeface="Garamond" panose="02020404030301010803" pitchFamily="18" charset="0"/>
              </a:rPr>
              <a:t>- </a:t>
            </a:r>
            <a:r>
              <a:rPr lang="it-IT" altLang="it-IT" sz="2600" b="1" dirty="0" err="1">
                <a:latin typeface="Garamond" panose="02020404030301010803" pitchFamily="18" charset="0"/>
              </a:rPr>
              <a:t>it</a:t>
            </a:r>
            <a:r>
              <a:rPr lang="it-IT" altLang="it-IT" sz="2600" b="1" dirty="0">
                <a:latin typeface="Garamond" panose="02020404030301010803" pitchFamily="18" charset="0"/>
              </a:rPr>
              <a:t> </a:t>
            </a:r>
            <a:r>
              <a:rPr lang="it-IT" altLang="it-IT" sz="2600" b="1" dirty="0" err="1">
                <a:latin typeface="Garamond" panose="02020404030301010803" pitchFamily="18" charset="0"/>
              </a:rPr>
              <a:t>has</a:t>
            </a:r>
            <a:r>
              <a:rPr lang="it-IT" altLang="it-IT" sz="2600" b="1" dirty="0">
                <a:latin typeface="Garamond" panose="02020404030301010803" pitchFamily="18" charset="0"/>
              </a:rPr>
              <a:t> no self - </a:t>
            </a:r>
            <a:r>
              <a:rPr lang="it-IT" altLang="it-IT" sz="2600" b="1" dirty="0" err="1">
                <a:latin typeface="Garamond" panose="02020404030301010803" pitchFamily="18" charset="0"/>
              </a:rPr>
              <a:t>it</a:t>
            </a:r>
            <a:r>
              <a:rPr lang="it-IT" altLang="it-IT" sz="2600" b="1" dirty="0">
                <a:latin typeface="Garamond" panose="02020404030301010803" pitchFamily="18" charset="0"/>
              </a:rPr>
              <a:t> </a:t>
            </a:r>
            <a:r>
              <a:rPr lang="it-IT" altLang="it-IT" sz="2600" b="1" dirty="0" err="1">
                <a:latin typeface="Garamond" panose="02020404030301010803" pitchFamily="18" charset="0"/>
              </a:rPr>
              <a:t>is</a:t>
            </a:r>
            <a:r>
              <a:rPr lang="it-IT" altLang="it-IT" sz="2600" b="1" dirty="0">
                <a:latin typeface="Garamond" panose="02020404030301010803" pitchFamily="18" charset="0"/>
              </a:rPr>
              <a:t> </a:t>
            </a:r>
            <a:r>
              <a:rPr lang="it-IT" altLang="it-IT" sz="2600" b="1" dirty="0" err="1">
                <a:latin typeface="Garamond" panose="02020404030301010803" pitchFamily="18" charset="0"/>
              </a:rPr>
              <a:t>every</a:t>
            </a:r>
            <a:r>
              <a:rPr lang="it-IT" altLang="it-IT" sz="2600" b="1" dirty="0">
                <a:latin typeface="Garamond" panose="02020404030301010803" pitchFamily="18" charset="0"/>
              </a:rPr>
              <a:t> </a:t>
            </a:r>
            <a:r>
              <a:rPr lang="it-IT" altLang="it-IT" sz="2600" b="1" dirty="0" err="1">
                <a:latin typeface="Garamond" panose="02020404030301010803" pitchFamily="18" charset="0"/>
              </a:rPr>
              <a:t>thing</a:t>
            </a:r>
            <a:r>
              <a:rPr lang="it-IT" altLang="it-IT" sz="2600" b="1" dirty="0">
                <a:latin typeface="Garamond" panose="02020404030301010803" pitchFamily="18" charset="0"/>
              </a:rPr>
              <a:t> and </a:t>
            </a:r>
            <a:r>
              <a:rPr lang="it-IT" altLang="it-IT" sz="2600" b="1" dirty="0" err="1">
                <a:latin typeface="Garamond" panose="02020404030301010803" pitchFamily="18" charset="0"/>
              </a:rPr>
              <a:t>nothing</a:t>
            </a:r>
            <a:r>
              <a:rPr lang="it-IT" altLang="it-IT" sz="2600" b="1" dirty="0">
                <a:latin typeface="Garamond" panose="02020404030301010803" pitchFamily="18" charset="0"/>
              </a:rPr>
              <a:t> - </a:t>
            </a:r>
            <a:r>
              <a:rPr lang="it-IT" altLang="it-IT" sz="2600" b="1" dirty="0" err="1">
                <a:latin typeface="Garamond" panose="02020404030301010803" pitchFamily="18" charset="0"/>
              </a:rPr>
              <a:t>It</a:t>
            </a:r>
            <a:r>
              <a:rPr lang="it-IT" altLang="it-IT" sz="2600" b="1" dirty="0">
                <a:latin typeface="Garamond" panose="02020404030301010803" pitchFamily="18" charset="0"/>
              </a:rPr>
              <a:t> </a:t>
            </a:r>
            <a:r>
              <a:rPr lang="it-IT" altLang="it-IT" sz="2600" b="1" dirty="0" err="1">
                <a:latin typeface="Garamond" panose="02020404030301010803" pitchFamily="18" charset="0"/>
              </a:rPr>
              <a:t>has</a:t>
            </a:r>
            <a:r>
              <a:rPr lang="it-IT" altLang="it-IT" sz="2600" b="1" dirty="0">
                <a:latin typeface="Garamond" panose="02020404030301010803" pitchFamily="18" charset="0"/>
              </a:rPr>
              <a:t> no </a:t>
            </a:r>
            <a:r>
              <a:rPr lang="it-IT" altLang="it-IT" sz="2600" b="1" dirty="0" err="1">
                <a:latin typeface="Garamond" panose="02020404030301010803" pitchFamily="18" charset="0"/>
              </a:rPr>
              <a:t>character</a:t>
            </a:r>
            <a:r>
              <a:rPr lang="it-IT" altLang="it-IT" sz="2600" b="1" dirty="0">
                <a:latin typeface="Garamond" panose="02020404030301010803" pitchFamily="18" charset="0"/>
              </a:rPr>
              <a:t> </a:t>
            </a:r>
            <a:r>
              <a:rPr lang="it-IT" altLang="it-IT" sz="2600" dirty="0">
                <a:latin typeface="Garamond" panose="02020404030301010803" pitchFamily="18" charset="0"/>
              </a:rPr>
              <a:t>[…]. </a:t>
            </a:r>
            <a:r>
              <a:rPr lang="it-IT" altLang="it-IT" sz="2600" dirty="0" err="1">
                <a:latin typeface="Garamond" panose="02020404030301010803" pitchFamily="18" charset="0"/>
              </a:rPr>
              <a:t>What</a:t>
            </a:r>
            <a:r>
              <a:rPr lang="it-IT" altLang="it-IT" sz="2600" dirty="0">
                <a:latin typeface="Garamond" panose="02020404030301010803" pitchFamily="18" charset="0"/>
              </a:rPr>
              <a:t> shocks the </a:t>
            </a:r>
            <a:r>
              <a:rPr lang="it-IT" altLang="it-IT" sz="2600" dirty="0" err="1">
                <a:latin typeface="Garamond" panose="02020404030301010803" pitchFamily="18" charset="0"/>
              </a:rPr>
              <a:t>virtuous</a:t>
            </a:r>
            <a:r>
              <a:rPr lang="it-IT" altLang="it-IT" sz="2600" dirty="0">
                <a:latin typeface="Garamond" panose="02020404030301010803" pitchFamily="18" charset="0"/>
              </a:rPr>
              <a:t> </a:t>
            </a:r>
            <a:r>
              <a:rPr lang="it-IT" altLang="it-IT" sz="2600" dirty="0" err="1">
                <a:latin typeface="Garamond" panose="02020404030301010803" pitchFamily="18" charset="0"/>
              </a:rPr>
              <a:t>philosopher</a:t>
            </a:r>
            <a:r>
              <a:rPr lang="it-IT" altLang="it-IT" sz="2600" dirty="0">
                <a:latin typeface="Garamond" panose="02020404030301010803" pitchFamily="18" charset="0"/>
              </a:rPr>
              <a:t>, </a:t>
            </a:r>
            <a:r>
              <a:rPr lang="it-IT" altLang="it-IT" sz="2600" dirty="0" err="1">
                <a:latin typeface="Garamond" panose="02020404030301010803" pitchFamily="18" charset="0"/>
              </a:rPr>
              <a:t>delights</a:t>
            </a:r>
            <a:r>
              <a:rPr lang="it-IT" altLang="it-IT" sz="2600" dirty="0">
                <a:latin typeface="Garamond" panose="02020404030301010803" pitchFamily="18" charset="0"/>
              </a:rPr>
              <a:t> the </a:t>
            </a:r>
            <a:r>
              <a:rPr lang="it-IT" altLang="it-IT" sz="2600" b="1" dirty="0" err="1">
                <a:latin typeface="Garamond" panose="02020404030301010803" pitchFamily="18" charset="0"/>
              </a:rPr>
              <a:t>camelion</a:t>
            </a:r>
            <a:r>
              <a:rPr lang="it-IT" altLang="it-IT" sz="2600" b="1" dirty="0">
                <a:latin typeface="Garamond" panose="02020404030301010803" pitchFamily="18" charset="0"/>
              </a:rPr>
              <a:t> </a:t>
            </a:r>
            <a:r>
              <a:rPr lang="it-IT" altLang="it-IT" sz="2600" b="1" dirty="0" err="1">
                <a:latin typeface="Garamond" panose="02020404030301010803" pitchFamily="18" charset="0"/>
              </a:rPr>
              <a:t>Poet</a:t>
            </a:r>
            <a:r>
              <a:rPr lang="it-IT" altLang="it-IT" sz="2600" dirty="0">
                <a:latin typeface="Garamond" panose="02020404030301010803" pitchFamily="18" charset="0"/>
              </a:rPr>
              <a:t>. </a:t>
            </a:r>
          </a:p>
          <a:p>
            <a:pPr marL="0" indent="0">
              <a:buNone/>
            </a:pPr>
            <a:r>
              <a:rPr lang="it-IT" altLang="it-IT" sz="2600" dirty="0">
                <a:latin typeface="Garamond" panose="02020404030301010803" pitchFamily="18" charset="0"/>
              </a:rPr>
              <a:t>[…] </a:t>
            </a:r>
            <a:r>
              <a:rPr lang="it-IT" altLang="it-IT" sz="2600" b="1" dirty="0">
                <a:latin typeface="Garamond" panose="02020404030301010803" pitchFamily="18" charset="0"/>
              </a:rPr>
              <a:t>A </a:t>
            </a:r>
            <a:r>
              <a:rPr lang="it-IT" altLang="it-IT" sz="2600" b="1" dirty="0" err="1">
                <a:latin typeface="Garamond" panose="02020404030301010803" pitchFamily="18" charset="0"/>
              </a:rPr>
              <a:t>Poet</a:t>
            </a:r>
            <a:r>
              <a:rPr lang="it-IT" altLang="it-IT" sz="2600" b="1" dirty="0">
                <a:latin typeface="Garamond" panose="02020404030301010803" pitchFamily="18" charset="0"/>
              </a:rPr>
              <a:t> </a:t>
            </a:r>
            <a:r>
              <a:rPr lang="it-IT" altLang="it-IT" sz="2600" b="1" dirty="0" err="1">
                <a:latin typeface="Garamond" panose="02020404030301010803" pitchFamily="18" charset="0"/>
              </a:rPr>
              <a:t>is</a:t>
            </a:r>
            <a:r>
              <a:rPr lang="it-IT" altLang="it-IT" sz="2600" b="1" dirty="0">
                <a:latin typeface="Garamond" panose="02020404030301010803" pitchFamily="18" charset="0"/>
              </a:rPr>
              <a:t> the </a:t>
            </a:r>
            <a:r>
              <a:rPr lang="it-IT" altLang="it-IT" sz="2600" b="1" dirty="0" err="1">
                <a:latin typeface="Garamond" panose="02020404030301010803" pitchFamily="18" charset="0"/>
              </a:rPr>
              <a:t>most</a:t>
            </a:r>
            <a:r>
              <a:rPr lang="it-IT" altLang="it-IT" sz="2600" b="1" dirty="0">
                <a:latin typeface="Garamond" panose="02020404030301010803" pitchFamily="18" charset="0"/>
              </a:rPr>
              <a:t> </a:t>
            </a:r>
            <a:r>
              <a:rPr lang="it-IT" altLang="it-IT" sz="2600" b="1" dirty="0" err="1">
                <a:latin typeface="Garamond" panose="02020404030301010803" pitchFamily="18" charset="0"/>
              </a:rPr>
              <a:t>unpoetical</a:t>
            </a:r>
            <a:r>
              <a:rPr lang="it-IT" altLang="it-IT" sz="2600" b="1" dirty="0">
                <a:latin typeface="Garamond" panose="02020404030301010803" pitchFamily="18" charset="0"/>
              </a:rPr>
              <a:t> of </a:t>
            </a:r>
            <a:r>
              <a:rPr lang="it-IT" altLang="it-IT" sz="2600" b="1" dirty="0" err="1">
                <a:latin typeface="Garamond" panose="02020404030301010803" pitchFamily="18" charset="0"/>
              </a:rPr>
              <a:t>any</a:t>
            </a:r>
            <a:r>
              <a:rPr lang="it-IT" altLang="it-IT" sz="2600" b="1" dirty="0">
                <a:latin typeface="Garamond" panose="02020404030301010803" pitchFamily="18" charset="0"/>
              </a:rPr>
              <a:t> </a:t>
            </a:r>
            <a:r>
              <a:rPr lang="it-IT" altLang="it-IT" sz="2600" b="1" dirty="0" err="1">
                <a:latin typeface="Garamond" panose="02020404030301010803" pitchFamily="18" charset="0"/>
              </a:rPr>
              <a:t>thing</a:t>
            </a:r>
            <a:r>
              <a:rPr lang="it-IT" altLang="it-IT" sz="2600" b="1" dirty="0">
                <a:latin typeface="Garamond" panose="02020404030301010803" pitchFamily="18" charset="0"/>
              </a:rPr>
              <a:t> in </a:t>
            </a:r>
            <a:r>
              <a:rPr lang="it-IT" altLang="it-IT" sz="2600" b="1" dirty="0" err="1">
                <a:latin typeface="Garamond" panose="02020404030301010803" pitchFamily="18" charset="0"/>
              </a:rPr>
              <a:t>existence</a:t>
            </a:r>
            <a:r>
              <a:rPr lang="it-IT" altLang="it-IT" sz="2600" dirty="0">
                <a:latin typeface="Garamond" panose="02020404030301010803" pitchFamily="18" charset="0"/>
              </a:rPr>
              <a:t>; </a:t>
            </a:r>
            <a:r>
              <a:rPr lang="it-IT" altLang="it-IT" sz="2600" dirty="0" err="1">
                <a:latin typeface="Garamond" panose="02020404030301010803" pitchFamily="18" charset="0"/>
              </a:rPr>
              <a:t>because</a:t>
            </a:r>
            <a:r>
              <a:rPr lang="it-IT" altLang="it-IT" sz="2600" dirty="0">
                <a:latin typeface="Garamond" panose="02020404030301010803" pitchFamily="18" charset="0"/>
              </a:rPr>
              <a:t> </a:t>
            </a:r>
            <a:r>
              <a:rPr lang="it-IT" altLang="it-IT" sz="2600" b="1" dirty="0">
                <a:latin typeface="Garamond" panose="02020404030301010803" pitchFamily="18" charset="0"/>
              </a:rPr>
              <a:t>he </a:t>
            </a:r>
            <a:r>
              <a:rPr lang="it-IT" altLang="it-IT" sz="2600" b="1" dirty="0" err="1">
                <a:latin typeface="Garamond" panose="02020404030301010803" pitchFamily="18" charset="0"/>
              </a:rPr>
              <a:t>has</a:t>
            </a:r>
            <a:r>
              <a:rPr lang="it-IT" altLang="it-IT" sz="2600" b="1" dirty="0">
                <a:latin typeface="Garamond" panose="02020404030301010803" pitchFamily="18" charset="0"/>
              </a:rPr>
              <a:t> no Identity </a:t>
            </a:r>
            <a:r>
              <a:rPr lang="it-IT" altLang="it-IT" sz="2600" dirty="0">
                <a:latin typeface="Garamond" panose="02020404030301010803" pitchFamily="18" charset="0"/>
              </a:rPr>
              <a:t>- he </a:t>
            </a:r>
            <a:r>
              <a:rPr lang="it-IT" altLang="it-IT" sz="2600" dirty="0" err="1">
                <a:latin typeface="Garamond" panose="02020404030301010803" pitchFamily="18" charset="0"/>
              </a:rPr>
              <a:t>is</a:t>
            </a:r>
            <a:r>
              <a:rPr lang="it-IT" altLang="it-IT" sz="2600" dirty="0">
                <a:latin typeface="Garamond" panose="02020404030301010803" pitchFamily="18" charset="0"/>
              </a:rPr>
              <a:t> </a:t>
            </a:r>
            <a:r>
              <a:rPr lang="it-IT" altLang="it-IT" sz="2600" dirty="0" err="1">
                <a:latin typeface="Garamond" panose="02020404030301010803" pitchFamily="18" charset="0"/>
              </a:rPr>
              <a:t>continually</a:t>
            </a:r>
            <a:r>
              <a:rPr lang="it-IT" altLang="it-IT" sz="2600" dirty="0">
                <a:latin typeface="Garamond" panose="02020404030301010803" pitchFamily="18" charset="0"/>
              </a:rPr>
              <a:t> in for - and </a:t>
            </a:r>
            <a:r>
              <a:rPr lang="it-IT" altLang="it-IT" sz="2600" dirty="0" err="1">
                <a:latin typeface="Garamond" panose="02020404030301010803" pitchFamily="18" charset="0"/>
              </a:rPr>
              <a:t>filling</a:t>
            </a:r>
            <a:r>
              <a:rPr lang="it-IT" altLang="it-IT" sz="2600" dirty="0">
                <a:latin typeface="Garamond" panose="02020404030301010803" pitchFamily="18" charset="0"/>
              </a:rPr>
              <a:t> some </a:t>
            </a:r>
            <a:r>
              <a:rPr lang="it-IT" altLang="it-IT" sz="2600" dirty="0" err="1">
                <a:latin typeface="Garamond" panose="02020404030301010803" pitchFamily="18" charset="0"/>
              </a:rPr>
              <a:t>other</a:t>
            </a:r>
            <a:r>
              <a:rPr lang="it-IT" altLang="it-IT" sz="2600" dirty="0">
                <a:latin typeface="Garamond" panose="02020404030301010803" pitchFamily="18" charset="0"/>
              </a:rPr>
              <a:t> Body - The </a:t>
            </a:r>
            <a:r>
              <a:rPr lang="it-IT" altLang="it-IT" sz="2600" dirty="0" err="1">
                <a:latin typeface="Garamond" panose="02020404030301010803" pitchFamily="18" charset="0"/>
              </a:rPr>
              <a:t>Sun</a:t>
            </a:r>
            <a:r>
              <a:rPr lang="it-IT" altLang="it-IT" sz="2600" dirty="0">
                <a:latin typeface="Garamond" panose="02020404030301010803" pitchFamily="18" charset="0"/>
              </a:rPr>
              <a:t>, the Moon, the Sea and Men and </a:t>
            </a:r>
            <a:r>
              <a:rPr lang="it-IT" altLang="it-IT" sz="2600" dirty="0" err="1">
                <a:latin typeface="Garamond" panose="02020404030301010803" pitchFamily="18" charset="0"/>
              </a:rPr>
              <a:t>Women</a:t>
            </a:r>
            <a:r>
              <a:rPr lang="it-IT" altLang="it-IT" sz="2600" dirty="0">
                <a:latin typeface="Garamond" panose="02020404030301010803" pitchFamily="18" charset="0"/>
              </a:rPr>
              <a:t> […] - the </a:t>
            </a:r>
            <a:r>
              <a:rPr lang="it-IT" altLang="it-IT" sz="2600" dirty="0" err="1">
                <a:latin typeface="Garamond" panose="02020404030301010803" pitchFamily="18" charset="0"/>
              </a:rPr>
              <a:t>poet</a:t>
            </a:r>
            <a:r>
              <a:rPr lang="it-IT" altLang="it-IT" sz="2600" dirty="0">
                <a:latin typeface="Garamond" panose="02020404030301010803" pitchFamily="18" charset="0"/>
              </a:rPr>
              <a:t> </a:t>
            </a:r>
            <a:r>
              <a:rPr lang="it-IT" altLang="it-IT" sz="2600" dirty="0" err="1">
                <a:latin typeface="Garamond" panose="02020404030301010803" pitchFamily="18" charset="0"/>
              </a:rPr>
              <a:t>has</a:t>
            </a:r>
            <a:r>
              <a:rPr lang="it-IT" altLang="it-IT" sz="2600" dirty="0">
                <a:latin typeface="Garamond" panose="02020404030301010803" pitchFamily="18" charset="0"/>
              </a:rPr>
              <a:t> none; no </a:t>
            </a:r>
            <a:r>
              <a:rPr lang="it-IT" altLang="it-IT" sz="2600" dirty="0" err="1">
                <a:latin typeface="Garamond" panose="02020404030301010803" pitchFamily="18" charset="0"/>
              </a:rPr>
              <a:t>identity</a:t>
            </a:r>
            <a:r>
              <a:rPr lang="it-IT" altLang="it-IT" sz="2600" dirty="0">
                <a:latin typeface="Garamond" panose="02020404030301010803" pitchFamily="18" charset="0"/>
              </a:rPr>
              <a:t> - he </a:t>
            </a:r>
            <a:r>
              <a:rPr lang="it-IT" altLang="it-IT" sz="2600" dirty="0" err="1">
                <a:latin typeface="Garamond" panose="02020404030301010803" pitchFamily="18" charset="0"/>
              </a:rPr>
              <a:t>is</a:t>
            </a:r>
            <a:r>
              <a:rPr lang="it-IT" altLang="it-IT" sz="2600" dirty="0">
                <a:latin typeface="Garamond" panose="02020404030301010803" pitchFamily="18" charset="0"/>
              </a:rPr>
              <a:t> </a:t>
            </a:r>
            <a:r>
              <a:rPr lang="it-IT" altLang="it-IT" sz="2600" dirty="0" err="1">
                <a:latin typeface="Garamond" panose="02020404030301010803" pitchFamily="18" charset="0"/>
              </a:rPr>
              <a:t>c</a:t>
            </a:r>
            <a:r>
              <a:rPr lang="it-IT" altLang="it-IT" sz="2600" b="1" dirty="0" err="1">
                <a:latin typeface="Garamond" panose="02020404030301010803" pitchFamily="18" charset="0"/>
              </a:rPr>
              <a:t>ertainly</a:t>
            </a:r>
            <a:r>
              <a:rPr lang="it-IT" altLang="it-IT" sz="2600" b="1" dirty="0">
                <a:latin typeface="Garamond" panose="02020404030301010803" pitchFamily="18" charset="0"/>
              </a:rPr>
              <a:t> the </a:t>
            </a:r>
            <a:r>
              <a:rPr lang="it-IT" altLang="it-IT" sz="2600" b="1" dirty="0" err="1">
                <a:latin typeface="Garamond" panose="02020404030301010803" pitchFamily="18" charset="0"/>
              </a:rPr>
              <a:t>most</a:t>
            </a:r>
            <a:r>
              <a:rPr lang="it-IT" altLang="it-IT" sz="2600" b="1" dirty="0">
                <a:latin typeface="Garamond" panose="02020404030301010803" pitchFamily="18" charset="0"/>
              </a:rPr>
              <a:t> </a:t>
            </a:r>
            <a:r>
              <a:rPr lang="it-IT" altLang="it-IT" sz="2600" b="1" dirty="0" err="1">
                <a:latin typeface="Garamond" panose="02020404030301010803" pitchFamily="18" charset="0"/>
              </a:rPr>
              <a:t>unpoetical</a:t>
            </a:r>
            <a:r>
              <a:rPr lang="it-IT" altLang="it-IT" sz="2600" b="1" dirty="0">
                <a:latin typeface="Garamond" panose="02020404030301010803" pitchFamily="18" charset="0"/>
              </a:rPr>
              <a:t> of </a:t>
            </a:r>
            <a:r>
              <a:rPr lang="it-IT" altLang="it-IT" sz="2600" b="1" dirty="0" err="1">
                <a:latin typeface="Garamond" panose="02020404030301010803" pitchFamily="18" charset="0"/>
              </a:rPr>
              <a:t>all</a:t>
            </a:r>
            <a:r>
              <a:rPr lang="it-IT" altLang="it-IT" sz="2600" b="1" dirty="0">
                <a:latin typeface="Garamond" panose="02020404030301010803" pitchFamily="18" charset="0"/>
              </a:rPr>
              <a:t> </a:t>
            </a:r>
            <a:r>
              <a:rPr lang="it-IT" altLang="it-IT" sz="2600" b="1" dirty="0" err="1">
                <a:latin typeface="Garamond" panose="02020404030301010803" pitchFamily="18" charset="0"/>
              </a:rPr>
              <a:t>God’s</a:t>
            </a:r>
            <a:r>
              <a:rPr lang="it-IT" altLang="it-IT" sz="2600" b="1" dirty="0">
                <a:latin typeface="Garamond" panose="02020404030301010803" pitchFamily="18" charset="0"/>
              </a:rPr>
              <a:t> Creatures</a:t>
            </a:r>
            <a:r>
              <a:rPr lang="it-IT" altLang="it-IT" sz="2600" dirty="0">
                <a:latin typeface="Garamond" panose="02020404030301010803" pitchFamily="18" charset="0"/>
              </a:rPr>
              <a:t>.</a:t>
            </a:r>
          </a:p>
          <a:p>
            <a:pPr marL="0" indent="0" algn="r">
              <a:buNone/>
            </a:pPr>
            <a:r>
              <a:rPr lang="it-IT" altLang="it-IT" sz="2200" dirty="0">
                <a:latin typeface="Garamond" panose="02020404030301010803" pitchFamily="18" charset="0"/>
              </a:rPr>
              <a:t>(</a:t>
            </a:r>
            <a:r>
              <a:rPr lang="it-IT" altLang="it-IT" sz="2200" dirty="0" err="1">
                <a:latin typeface="Garamond" panose="02020404030301010803" pitchFamily="18" charset="0"/>
              </a:rPr>
              <a:t>October</a:t>
            </a:r>
            <a:r>
              <a:rPr lang="it-IT" altLang="it-IT" sz="2200" dirty="0">
                <a:latin typeface="Garamond" panose="02020404030301010803" pitchFamily="18" charset="0"/>
              </a:rPr>
              <a:t> 27, 1818)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57426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D7CBB3-3A9D-4B4C-AC2E-305635F22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872" y="418282"/>
            <a:ext cx="5126900" cy="1188720"/>
          </a:xfrm>
        </p:spPr>
        <p:txBody>
          <a:bodyPr/>
          <a:lstStyle/>
          <a:p>
            <a:r>
              <a:rPr lang="it-IT" dirty="0" err="1"/>
              <a:t>Percy</a:t>
            </a:r>
            <a:r>
              <a:rPr lang="it-IT" dirty="0"/>
              <a:t> BYSSHE SHELLEY (1792-1822)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BBB673-C5C5-6044-A9D5-59BA2F370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932" y="2062976"/>
            <a:ext cx="4835362" cy="4105595"/>
          </a:xfrm>
        </p:spPr>
        <p:txBody>
          <a:bodyPr/>
          <a:lstStyle/>
          <a:p>
            <a:pPr marL="0" indent="0"/>
            <a:r>
              <a:rPr lang="it-IT" altLang="it-IT" sz="2200" dirty="0" err="1"/>
              <a:t>well</a:t>
            </a:r>
            <a:r>
              <a:rPr lang="it-IT" altLang="it-IT" sz="2200" dirty="0"/>
              <a:t>-off Sussex family (</a:t>
            </a:r>
            <a:r>
              <a:rPr lang="it-IT" altLang="it-IT" sz="2200" dirty="0" err="1"/>
              <a:t>father</a:t>
            </a:r>
            <a:r>
              <a:rPr lang="it-IT" altLang="it-IT" sz="2200" dirty="0"/>
              <a:t> MP and </a:t>
            </a:r>
            <a:r>
              <a:rPr lang="it-IT" altLang="it-IT" sz="2200" dirty="0" err="1"/>
              <a:t>landowner</a:t>
            </a:r>
            <a:r>
              <a:rPr lang="it-IT" altLang="it-IT" sz="2200" dirty="0"/>
              <a:t>)</a:t>
            </a:r>
          </a:p>
          <a:p>
            <a:pPr marL="0" indent="0"/>
            <a:r>
              <a:rPr lang="it-IT" altLang="it-IT" sz="2200" dirty="0"/>
              <a:t>1804: </a:t>
            </a:r>
            <a:r>
              <a:rPr lang="it-IT" altLang="it-IT" sz="2200" dirty="0" err="1"/>
              <a:t>Eton</a:t>
            </a:r>
            <a:r>
              <a:rPr lang="it-IT" altLang="it-IT" sz="2200" dirty="0"/>
              <a:t> College</a:t>
            </a:r>
          </a:p>
          <a:p>
            <a:pPr marL="0" indent="0"/>
            <a:r>
              <a:rPr lang="it-IT" altLang="it-IT" sz="2200" dirty="0"/>
              <a:t>1810: Oxford </a:t>
            </a:r>
          </a:p>
          <a:p>
            <a:pPr marL="0" indent="0"/>
            <a:r>
              <a:rPr lang="it-IT" altLang="it-IT" sz="2200" dirty="0"/>
              <a:t>1814 and 1816:  Tour of the </a:t>
            </a:r>
            <a:r>
              <a:rPr lang="it-IT" altLang="it-IT" sz="2200" dirty="0" err="1"/>
              <a:t>Continent</a:t>
            </a:r>
            <a:r>
              <a:rPr lang="it-IT" altLang="it-IT" sz="2200" dirty="0"/>
              <a:t> with Mary </a:t>
            </a:r>
            <a:r>
              <a:rPr lang="it-IT" altLang="it-IT" sz="2200" dirty="0" err="1"/>
              <a:t>Wollstonecraft</a:t>
            </a:r>
            <a:r>
              <a:rPr lang="it-IT" altLang="it-IT" sz="2200" dirty="0"/>
              <a:t> Godwin</a:t>
            </a:r>
          </a:p>
          <a:p>
            <a:pPr marL="0" indent="0"/>
            <a:r>
              <a:rPr lang="it-IT" altLang="it-IT" sz="2200" dirty="0"/>
              <a:t>1818 – 1822 in </a:t>
            </a:r>
            <a:r>
              <a:rPr lang="it-IT" altLang="it-IT" sz="2200" dirty="0" err="1"/>
              <a:t>Italy</a:t>
            </a:r>
            <a:endParaRPr lang="it-IT" altLang="it-IT" sz="2200" dirty="0"/>
          </a:p>
          <a:p>
            <a:endParaRPr lang="it-IT" dirty="0"/>
          </a:p>
        </p:txBody>
      </p:sp>
      <p:pic>
        <p:nvPicPr>
          <p:cNvPr id="4" name="Immagine 1" descr="Percy_Bysshe_Shelley_by_Alfred_Clint.jpg">
            <a:extLst>
              <a:ext uri="{FF2B5EF4-FFF2-40B4-BE49-F238E27FC236}">
                <a16:creationId xmlns:a16="http://schemas.microsoft.com/office/drawing/2014/main" id="{A43D52E0-9E9A-FB48-97E4-30E0702069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766" y="418282"/>
            <a:ext cx="4835362" cy="593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7648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813323-BA29-5346-A182-3557FD4BC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920" y="808575"/>
            <a:ext cx="9511099" cy="1188720"/>
          </a:xfrm>
        </p:spPr>
        <p:txBody>
          <a:bodyPr/>
          <a:lstStyle/>
          <a:p>
            <a:r>
              <a:rPr lang="it-IT" dirty="0"/>
              <a:t>SHELLEY, ‘A DEFENCE OF POETRY’ (1821)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F160E9E-A124-1744-B982-A19F38A01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2919" y="2638044"/>
            <a:ext cx="9644737" cy="31019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>
                <a:latin typeface="Garamond" panose="02020404030301010803" pitchFamily="18" charset="0"/>
              </a:rPr>
              <a:t>A great Poem is a fountain for ever overflowing with </a:t>
            </a:r>
            <a:r>
              <a:rPr lang="en-GB" sz="2800" b="1" dirty="0">
                <a:latin typeface="Garamond" panose="02020404030301010803" pitchFamily="18" charset="0"/>
              </a:rPr>
              <a:t>the waters of wisdom and delight […]. </a:t>
            </a:r>
            <a:r>
              <a:rPr lang="it-IT" altLang="it-IT" sz="2800" b="1" dirty="0" err="1">
                <a:latin typeface="Garamond" panose="02020404030301010803" pitchFamily="18" charset="0"/>
              </a:rPr>
              <a:t>Poetry</a:t>
            </a:r>
            <a:r>
              <a:rPr lang="it-IT" altLang="it-IT" sz="2800" b="1" dirty="0">
                <a:latin typeface="Garamond" panose="02020404030301010803" pitchFamily="18" charset="0"/>
              </a:rPr>
              <a:t> </a:t>
            </a:r>
            <a:r>
              <a:rPr lang="it-IT" altLang="it-IT" sz="2800" b="1" dirty="0" err="1">
                <a:latin typeface="Garamond" panose="02020404030301010803" pitchFamily="18" charset="0"/>
              </a:rPr>
              <a:t>is</a:t>
            </a:r>
            <a:r>
              <a:rPr lang="it-IT" altLang="it-IT" sz="2800" b="1" dirty="0">
                <a:latin typeface="Garamond" panose="02020404030301010803" pitchFamily="18" charset="0"/>
              </a:rPr>
              <a:t> </a:t>
            </a:r>
            <a:r>
              <a:rPr lang="it-IT" altLang="it-IT" sz="2800" b="1" dirty="0" err="1">
                <a:latin typeface="Garamond" panose="02020404030301010803" pitchFamily="18" charset="0"/>
              </a:rPr>
              <a:t>indeed</a:t>
            </a:r>
            <a:r>
              <a:rPr lang="it-IT" altLang="it-IT" sz="2800" b="1" dirty="0">
                <a:latin typeface="Garamond" panose="02020404030301010803" pitchFamily="18" charset="0"/>
              </a:rPr>
              <a:t> </a:t>
            </a:r>
            <a:r>
              <a:rPr lang="it-IT" altLang="it-IT" sz="2800" b="1" dirty="0" err="1">
                <a:latin typeface="Garamond" panose="02020404030301010803" pitchFamily="18" charset="0"/>
              </a:rPr>
              <a:t>something</a:t>
            </a:r>
            <a:r>
              <a:rPr lang="it-IT" altLang="it-IT" sz="2800" b="1" dirty="0">
                <a:latin typeface="Garamond" panose="02020404030301010803" pitchFamily="18" charset="0"/>
              </a:rPr>
              <a:t> divine</a:t>
            </a:r>
            <a:r>
              <a:rPr lang="it-IT" altLang="it-IT" sz="2800" dirty="0">
                <a:latin typeface="Garamond" panose="02020404030301010803" pitchFamily="18" charset="0"/>
              </a:rPr>
              <a:t>. </a:t>
            </a:r>
            <a:r>
              <a:rPr lang="it-IT" altLang="it-IT" sz="2800" dirty="0" err="1">
                <a:latin typeface="Garamond" panose="02020404030301010803" pitchFamily="18" charset="0"/>
              </a:rPr>
              <a:t>It</a:t>
            </a:r>
            <a:r>
              <a:rPr lang="it-IT" altLang="it-IT" sz="2800" dirty="0">
                <a:latin typeface="Garamond" panose="02020404030301010803" pitchFamily="18" charset="0"/>
              </a:rPr>
              <a:t> </a:t>
            </a:r>
            <a:r>
              <a:rPr lang="it-IT" altLang="it-IT" sz="2800" dirty="0" err="1">
                <a:latin typeface="Garamond" panose="02020404030301010803" pitchFamily="18" charset="0"/>
              </a:rPr>
              <a:t>is</a:t>
            </a:r>
            <a:r>
              <a:rPr lang="it-IT" altLang="it-IT" sz="2800" dirty="0">
                <a:latin typeface="Garamond" panose="02020404030301010803" pitchFamily="18" charset="0"/>
              </a:rPr>
              <a:t> </a:t>
            </a:r>
            <a:r>
              <a:rPr lang="it-IT" altLang="it-IT" sz="2800" dirty="0" err="1">
                <a:latin typeface="Garamond" panose="02020404030301010803" pitchFamily="18" charset="0"/>
              </a:rPr>
              <a:t>at</a:t>
            </a:r>
            <a:r>
              <a:rPr lang="it-IT" altLang="it-IT" sz="2800" dirty="0">
                <a:latin typeface="Garamond" panose="02020404030301010803" pitchFamily="18" charset="0"/>
              </a:rPr>
              <a:t> once</a:t>
            </a:r>
            <a:r>
              <a:rPr lang="it-IT" altLang="it-IT" sz="2800" b="1" dirty="0">
                <a:latin typeface="Garamond" panose="02020404030301010803" pitchFamily="18" charset="0"/>
              </a:rPr>
              <a:t> the centre and </a:t>
            </a:r>
            <a:r>
              <a:rPr lang="it-IT" altLang="it-IT" sz="2800" b="1" dirty="0" err="1">
                <a:latin typeface="Garamond" panose="02020404030301010803" pitchFamily="18" charset="0"/>
              </a:rPr>
              <a:t>circumference</a:t>
            </a:r>
            <a:r>
              <a:rPr lang="it-IT" altLang="it-IT" sz="2800" b="1" dirty="0">
                <a:latin typeface="Garamond" panose="02020404030301010803" pitchFamily="18" charset="0"/>
              </a:rPr>
              <a:t> of </a:t>
            </a:r>
            <a:r>
              <a:rPr lang="it-IT" altLang="it-IT" sz="2800" b="1" dirty="0" err="1">
                <a:latin typeface="Garamond" panose="02020404030301010803" pitchFamily="18" charset="0"/>
              </a:rPr>
              <a:t>knowledge</a:t>
            </a:r>
            <a:r>
              <a:rPr lang="it-IT" altLang="it-IT" sz="2800" dirty="0">
                <a:latin typeface="Garamond" panose="02020404030301010803" pitchFamily="18" charset="0"/>
              </a:rPr>
              <a:t>; […] </a:t>
            </a:r>
            <a:r>
              <a:rPr lang="it-IT" altLang="it-IT" sz="2800" b="1" dirty="0" err="1">
                <a:latin typeface="Garamond" panose="02020404030301010803" pitchFamily="18" charset="0"/>
              </a:rPr>
              <a:t>Poetry</a:t>
            </a:r>
            <a:r>
              <a:rPr lang="it-IT" altLang="it-IT" sz="2800" b="1" dirty="0">
                <a:latin typeface="Garamond" panose="02020404030301010803" pitchFamily="18" charset="0"/>
              </a:rPr>
              <a:t> </a:t>
            </a:r>
            <a:r>
              <a:rPr lang="it-IT" altLang="it-IT" sz="2800" b="1" dirty="0" err="1">
                <a:latin typeface="Garamond" panose="02020404030301010803" pitchFamily="18" charset="0"/>
              </a:rPr>
              <a:t>is</a:t>
            </a:r>
            <a:r>
              <a:rPr lang="it-IT" altLang="it-IT" sz="2800" b="1" dirty="0">
                <a:latin typeface="Garamond" panose="02020404030301010803" pitchFamily="18" charset="0"/>
              </a:rPr>
              <a:t> the record of the best and </a:t>
            </a:r>
            <a:r>
              <a:rPr lang="it-IT" altLang="it-IT" sz="2800" b="1" dirty="0" err="1">
                <a:latin typeface="Garamond" panose="02020404030301010803" pitchFamily="18" charset="0"/>
              </a:rPr>
              <a:t>happiest</a:t>
            </a:r>
            <a:r>
              <a:rPr lang="it-IT" altLang="it-IT" sz="2800" b="1" dirty="0">
                <a:latin typeface="Garamond" panose="02020404030301010803" pitchFamily="18" charset="0"/>
              </a:rPr>
              <a:t> </a:t>
            </a:r>
            <a:r>
              <a:rPr lang="it-IT" altLang="it-IT" sz="2800" b="1" dirty="0" err="1">
                <a:latin typeface="Garamond" panose="02020404030301010803" pitchFamily="18" charset="0"/>
              </a:rPr>
              <a:t>moments</a:t>
            </a:r>
            <a:r>
              <a:rPr lang="it-IT" altLang="it-IT" sz="2800" b="1" dirty="0">
                <a:latin typeface="Garamond" panose="02020404030301010803" pitchFamily="18" charset="0"/>
              </a:rPr>
              <a:t> of the </a:t>
            </a:r>
            <a:r>
              <a:rPr lang="it-IT" altLang="it-IT" sz="2800" b="1" dirty="0" err="1">
                <a:latin typeface="Garamond" panose="02020404030301010803" pitchFamily="18" charset="0"/>
              </a:rPr>
              <a:t>happiest</a:t>
            </a:r>
            <a:r>
              <a:rPr lang="it-IT" altLang="it-IT" sz="2800" b="1" dirty="0">
                <a:latin typeface="Garamond" panose="02020404030301010803" pitchFamily="18" charset="0"/>
              </a:rPr>
              <a:t> and best </a:t>
            </a:r>
            <a:r>
              <a:rPr lang="it-IT" altLang="it-IT" sz="2800" b="1" dirty="0" err="1">
                <a:latin typeface="Garamond" panose="02020404030301010803" pitchFamily="18" charset="0"/>
              </a:rPr>
              <a:t>minds</a:t>
            </a:r>
            <a:r>
              <a:rPr lang="it-IT" altLang="it-IT" sz="2800" dirty="0">
                <a:latin typeface="Garamond" panose="02020404030301010803" pitchFamily="18" charset="0"/>
              </a:rPr>
              <a:t>. </a:t>
            </a:r>
            <a:r>
              <a:rPr lang="it-IT" altLang="it-IT" sz="2800" dirty="0" err="1">
                <a:latin typeface="Garamond" panose="02020404030301010803" pitchFamily="18" charset="0"/>
              </a:rPr>
              <a:t>Poetry</a:t>
            </a:r>
            <a:r>
              <a:rPr lang="it-IT" altLang="it-IT" sz="2800" dirty="0">
                <a:latin typeface="Garamond" panose="02020404030301010803" pitchFamily="18" charset="0"/>
              </a:rPr>
              <a:t> </a:t>
            </a:r>
            <a:r>
              <a:rPr lang="it-IT" altLang="it-IT" sz="2800" dirty="0" err="1">
                <a:latin typeface="Garamond" panose="02020404030301010803" pitchFamily="18" charset="0"/>
              </a:rPr>
              <a:t>thus</a:t>
            </a:r>
            <a:r>
              <a:rPr lang="it-IT" altLang="it-IT" sz="2800" dirty="0">
                <a:latin typeface="Garamond" panose="02020404030301010803" pitchFamily="18" charset="0"/>
              </a:rPr>
              <a:t> </a:t>
            </a:r>
            <a:r>
              <a:rPr lang="it-IT" altLang="it-IT" sz="2800" dirty="0" err="1">
                <a:latin typeface="Garamond" panose="02020404030301010803" pitchFamily="18" charset="0"/>
              </a:rPr>
              <a:t>makes</a:t>
            </a:r>
            <a:r>
              <a:rPr lang="it-IT" altLang="it-IT" sz="2800" dirty="0">
                <a:latin typeface="Garamond" panose="02020404030301010803" pitchFamily="18" charset="0"/>
              </a:rPr>
              <a:t> </a:t>
            </a:r>
            <a:r>
              <a:rPr lang="it-IT" altLang="it-IT" sz="2800" dirty="0" err="1">
                <a:latin typeface="Garamond" panose="02020404030301010803" pitchFamily="18" charset="0"/>
              </a:rPr>
              <a:t>immortal</a:t>
            </a:r>
            <a:r>
              <a:rPr lang="it-IT" altLang="it-IT" sz="2800" dirty="0">
                <a:latin typeface="Garamond" panose="02020404030301010803" pitchFamily="18" charset="0"/>
              </a:rPr>
              <a:t> </a:t>
            </a:r>
            <a:r>
              <a:rPr lang="it-IT" altLang="it-IT" sz="2800" dirty="0" err="1">
                <a:latin typeface="Garamond" panose="02020404030301010803" pitchFamily="18" charset="0"/>
              </a:rPr>
              <a:t>all</a:t>
            </a:r>
            <a:r>
              <a:rPr lang="it-IT" altLang="it-IT" sz="2800" dirty="0">
                <a:latin typeface="Garamond" panose="02020404030301010803" pitchFamily="18" charset="0"/>
              </a:rPr>
              <a:t> </a:t>
            </a:r>
            <a:r>
              <a:rPr lang="it-IT" altLang="it-IT" sz="2800" dirty="0" err="1">
                <a:latin typeface="Garamond" panose="02020404030301010803" pitchFamily="18" charset="0"/>
              </a:rPr>
              <a:t>that</a:t>
            </a:r>
            <a:r>
              <a:rPr lang="it-IT" altLang="it-IT" sz="2800" dirty="0">
                <a:latin typeface="Garamond" panose="02020404030301010803" pitchFamily="18" charset="0"/>
              </a:rPr>
              <a:t> </a:t>
            </a:r>
            <a:r>
              <a:rPr lang="it-IT" altLang="it-IT" sz="2800" dirty="0" err="1">
                <a:latin typeface="Garamond" panose="02020404030301010803" pitchFamily="18" charset="0"/>
              </a:rPr>
              <a:t>is</a:t>
            </a:r>
            <a:r>
              <a:rPr lang="it-IT" altLang="it-IT" sz="2800" dirty="0">
                <a:latin typeface="Garamond" panose="02020404030301010803" pitchFamily="18" charset="0"/>
              </a:rPr>
              <a:t> best and </a:t>
            </a:r>
            <a:r>
              <a:rPr lang="it-IT" altLang="it-IT" sz="2800" dirty="0" err="1">
                <a:latin typeface="Garamond" panose="02020404030301010803" pitchFamily="18" charset="0"/>
              </a:rPr>
              <a:t>most</a:t>
            </a:r>
            <a:r>
              <a:rPr lang="it-IT" altLang="it-IT" sz="2800" dirty="0">
                <a:latin typeface="Garamond" panose="02020404030301010803" pitchFamily="18" charset="0"/>
              </a:rPr>
              <a:t> beautiful in the world. […] </a:t>
            </a:r>
            <a:r>
              <a:rPr lang="it-IT" altLang="it-IT" sz="2800" b="1" dirty="0" err="1">
                <a:latin typeface="Garamond" panose="02020404030301010803" pitchFamily="18" charset="0"/>
              </a:rPr>
              <a:t>Poets</a:t>
            </a:r>
            <a:r>
              <a:rPr lang="it-IT" altLang="it-IT" sz="2800" b="1" dirty="0">
                <a:latin typeface="Garamond" panose="02020404030301010803" pitchFamily="18" charset="0"/>
              </a:rPr>
              <a:t> are the </a:t>
            </a:r>
            <a:r>
              <a:rPr lang="it-IT" altLang="it-IT" sz="2800" b="1" dirty="0" err="1">
                <a:latin typeface="Garamond" panose="02020404030301010803" pitchFamily="18" charset="0"/>
              </a:rPr>
              <a:t>unacknowledged</a:t>
            </a:r>
            <a:r>
              <a:rPr lang="it-IT" altLang="it-IT" sz="2800" b="1" dirty="0">
                <a:latin typeface="Garamond" panose="02020404030301010803" pitchFamily="18" charset="0"/>
              </a:rPr>
              <a:t> </a:t>
            </a:r>
            <a:r>
              <a:rPr lang="it-IT" altLang="it-IT" sz="2800" b="1" dirty="0" err="1">
                <a:latin typeface="Garamond" panose="02020404030301010803" pitchFamily="18" charset="0"/>
              </a:rPr>
              <a:t>legislators</a:t>
            </a:r>
            <a:r>
              <a:rPr lang="it-IT" altLang="it-IT" sz="2800" b="1" dirty="0">
                <a:latin typeface="Garamond" panose="02020404030301010803" pitchFamily="18" charset="0"/>
              </a:rPr>
              <a:t> of the world</a:t>
            </a:r>
            <a:r>
              <a:rPr lang="it-IT" altLang="it-IT" sz="2800" dirty="0">
                <a:latin typeface="Garamond" panose="02020404030301010803" pitchFamily="18" charset="0"/>
              </a:rPr>
              <a:t>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18827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36B60B-4DC4-C249-97E5-3775C474D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2376" y="574399"/>
            <a:ext cx="8067247" cy="997923"/>
          </a:xfrm>
        </p:spPr>
        <p:txBody>
          <a:bodyPr/>
          <a:lstStyle/>
          <a:p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google</a:t>
            </a:r>
            <a:r>
              <a:rPr lang="it-IT" dirty="0"/>
              <a:t> </a:t>
            </a:r>
            <a:r>
              <a:rPr lang="it-IT" dirty="0" err="1"/>
              <a:t>says</a:t>
            </a:r>
            <a:r>
              <a:rPr lang="it-IT" dirty="0"/>
              <a:t>…</a:t>
            </a:r>
          </a:p>
        </p:txBody>
      </p:sp>
      <p:pic>
        <p:nvPicPr>
          <p:cNvPr id="5" name="Segnaposto contenuto 4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26E397C1-28D6-D043-8C62-0F247E4D14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46" t="10469" r="7064" b="3041"/>
          <a:stretch/>
        </p:blipFill>
        <p:spPr>
          <a:xfrm>
            <a:off x="2062376" y="1734206"/>
            <a:ext cx="8067247" cy="4782207"/>
          </a:xfrm>
        </p:spPr>
      </p:pic>
    </p:spTree>
    <p:extLst>
      <p:ext uri="{BB962C8B-B14F-4D97-AF65-F5344CB8AC3E}">
        <p14:creationId xmlns:p14="http://schemas.microsoft.com/office/powerpoint/2010/main" val="526592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50F164-C415-B644-B6B1-D52C1F029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726" y="271180"/>
            <a:ext cx="10242394" cy="929659"/>
          </a:xfrm>
        </p:spPr>
        <p:txBody>
          <a:bodyPr/>
          <a:lstStyle/>
          <a:p>
            <a:r>
              <a:rPr lang="it-IT" b="1" dirty="0"/>
              <a:t>On ‘</a:t>
            </a:r>
            <a:r>
              <a:rPr lang="it-IT" b="1" dirty="0" err="1"/>
              <a:t>romanticism</a:t>
            </a:r>
            <a:r>
              <a:rPr lang="it-IT" b="1" dirty="0"/>
              <a:t>’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AC124F3-341E-B848-A6D4-193EFB506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9725" y="1520328"/>
            <a:ext cx="10374597" cy="471471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1920s:  Arthur O. </a:t>
            </a:r>
            <a:r>
              <a:rPr lang="it-IT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Lovejoy</a:t>
            </a:r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 </a:t>
            </a:r>
          </a:p>
          <a:p>
            <a:pPr algn="just"/>
            <a:r>
              <a:rPr lang="it-IT" sz="2000" dirty="0">
                <a:latin typeface="Gill Sans MT" panose="020B0502020104020203" pitchFamily="34" charset="77"/>
              </a:rPr>
              <a:t>The word ‘</a:t>
            </a:r>
            <a:r>
              <a:rPr lang="it-IT" sz="2000" dirty="0" err="1">
                <a:latin typeface="Gill Sans MT" panose="020B0502020104020203" pitchFamily="34" charset="77"/>
              </a:rPr>
              <a:t>romantic</a:t>
            </a:r>
            <a:r>
              <a:rPr lang="it-IT" sz="2000" dirty="0">
                <a:latin typeface="Gill Sans MT" panose="020B0502020104020203" pitchFamily="34" charset="77"/>
              </a:rPr>
              <a:t>’ </a:t>
            </a:r>
            <a:r>
              <a:rPr lang="it-IT" sz="2000" dirty="0" err="1">
                <a:latin typeface="Gill Sans MT" panose="020B0502020104020203" pitchFamily="34" charset="77"/>
              </a:rPr>
              <a:t>has</a:t>
            </a:r>
            <a:r>
              <a:rPr lang="it-IT" sz="2000" dirty="0">
                <a:latin typeface="Gill Sans MT" panose="020B0502020104020203" pitchFamily="34" charset="77"/>
              </a:rPr>
              <a:t> come to </a:t>
            </a:r>
            <a:r>
              <a:rPr lang="it-IT" sz="2000" dirty="0" err="1">
                <a:latin typeface="Gill Sans MT" panose="020B0502020104020203" pitchFamily="34" charset="77"/>
              </a:rPr>
              <a:t>mean</a:t>
            </a:r>
            <a:r>
              <a:rPr lang="it-IT" sz="2000" dirty="0">
                <a:latin typeface="Gill Sans MT" panose="020B0502020104020203" pitchFamily="34" charset="77"/>
              </a:rPr>
              <a:t> so </a:t>
            </a:r>
            <a:r>
              <a:rPr lang="it-IT" sz="2000" dirty="0" err="1">
                <a:latin typeface="Gill Sans MT" panose="020B0502020104020203" pitchFamily="34" charset="77"/>
              </a:rPr>
              <a:t>many</a:t>
            </a:r>
            <a:r>
              <a:rPr lang="it-IT" sz="2000" dirty="0">
                <a:latin typeface="Gill Sans MT" panose="020B0502020104020203" pitchFamily="34" charset="77"/>
              </a:rPr>
              <a:t> </a:t>
            </a:r>
            <a:r>
              <a:rPr lang="it-IT" sz="2000" dirty="0" err="1">
                <a:latin typeface="Gill Sans MT" panose="020B0502020104020203" pitchFamily="34" charset="77"/>
              </a:rPr>
              <a:t>things</a:t>
            </a:r>
            <a:r>
              <a:rPr lang="it-IT" sz="2000" dirty="0">
                <a:latin typeface="Gill Sans MT" panose="020B0502020104020203" pitchFamily="34" charset="77"/>
              </a:rPr>
              <a:t> </a:t>
            </a:r>
            <a:r>
              <a:rPr lang="it-IT" sz="2000" dirty="0" err="1">
                <a:latin typeface="Gill Sans MT" panose="020B0502020104020203" pitchFamily="34" charset="77"/>
              </a:rPr>
              <a:t>that</a:t>
            </a:r>
            <a:r>
              <a:rPr lang="it-IT" sz="2000" dirty="0">
                <a:latin typeface="Gill Sans MT" panose="020B0502020104020203" pitchFamily="34" charset="77"/>
              </a:rPr>
              <a:t>, by </a:t>
            </a:r>
            <a:r>
              <a:rPr lang="it-IT" sz="2000" dirty="0" err="1">
                <a:latin typeface="Gill Sans MT" panose="020B0502020104020203" pitchFamily="34" charset="77"/>
              </a:rPr>
              <a:t>itself</a:t>
            </a:r>
            <a:r>
              <a:rPr lang="it-IT" sz="2000" dirty="0">
                <a:latin typeface="Gill Sans MT" panose="020B0502020104020203" pitchFamily="34" charset="77"/>
              </a:rPr>
              <a:t>, </a:t>
            </a:r>
            <a:r>
              <a:rPr lang="it-IT" sz="2000" dirty="0" err="1">
                <a:latin typeface="Gill Sans MT" panose="020B0502020104020203" pitchFamily="34" charset="77"/>
              </a:rPr>
              <a:t>it</a:t>
            </a:r>
            <a:r>
              <a:rPr lang="it-IT" sz="2000" dirty="0">
                <a:latin typeface="Gill Sans MT" panose="020B0502020104020203" pitchFamily="34" charset="77"/>
              </a:rPr>
              <a:t> </a:t>
            </a:r>
            <a:r>
              <a:rPr lang="it-IT" sz="2000" dirty="0" err="1">
                <a:latin typeface="Gill Sans MT" panose="020B0502020104020203" pitchFamily="34" charset="77"/>
              </a:rPr>
              <a:t>means</a:t>
            </a:r>
            <a:r>
              <a:rPr lang="it-IT" sz="2000" dirty="0">
                <a:latin typeface="Gill Sans MT" panose="020B0502020104020203" pitchFamily="34" charset="77"/>
              </a:rPr>
              <a:t> </a:t>
            </a:r>
            <a:r>
              <a:rPr lang="it-IT" sz="2000" dirty="0" err="1">
                <a:latin typeface="Gill Sans MT" panose="020B0502020104020203" pitchFamily="34" charset="77"/>
              </a:rPr>
              <a:t>nothing</a:t>
            </a:r>
            <a:r>
              <a:rPr lang="it-IT" sz="2000" dirty="0">
                <a:latin typeface="Gill Sans MT" panose="020B0502020104020203" pitchFamily="34" charset="77"/>
              </a:rPr>
              <a:t>. </a:t>
            </a:r>
            <a:r>
              <a:rPr lang="it-IT" sz="2000" dirty="0" err="1">
                <a:latin typeface="Gill Sans MT" panose="020B0502020104020203" pitchFamily="34" charset="77"/>
              </a:rPr>
              <a:t>It</a:t>
            </a:r>
            <a:r>
              <a:rPr lang="it-IT" sz="2000" dirty="0">
                <a:latin typeface="Gill Sans MT" panose="020B0502020104020203" pitchFamily="34" charset="77"/>
              </a:rPr>
              <a:t> </a:t>
            </a:r>
            <a:r>
              <a:rPr lang="it-IT" sz="2000" dirty="0" err="1">
                <a:latin typeface="Gill Sans MT" panose="020B0502020104020203" pitchFamily="34" charset="77"/>
              </a:rPr>
              <a:t>has</a:t>
            </a:r>
            <a:r>
              <a:rPr lang="it-IT" sz="2000" dirty="0">
                <a:latin typeface="Gill Sans MT" panose="020B0502020104020203" pitchFamily="34" charset="77"/>
              </a:rPr>
              <a:t> </a:t>
            </a:r>
            <a:r>
              <a:rPr lang="it-IT" sz="2000" dirty="0" err="1">
                <a:latin typeface="Gill Sans MT" panose="020B0502020104020203" pitchFamily="34" charset="77"/>
              </a:rPr>
              <a:t>ceased</a:t>
            </a:r>
            <a:r>
              <a:rPr lang="it-IT" sz="2000" dirty="0">
                <a:latin typeface="Gill Sans MT" panose="020B0502020104020203" pitchFamily="34" charset="77"/>
              </a:rPr>
              <a:t> to </a:t>
            </a:r>
            <a:r>
              <a:rPr lang="it-IT" sz="2000" dirty="0" err="1">
                <a:latin typeface="Gill Sans MT" panose="020B0502020104020203" pitchFamily="34" charset="77"/>
              </a:rPr>
              <a:t>perform</a:t>
            </a:r>
            <a:r>
              <a:rPr lang="it-IT" sz="2000" dirty="0">
                <a:latin typeface="Gill Sans MT" panose="020B0502020104020203" pitchFamily="34" charset="77"/>
              </a:rPr>
              <a:t> the </a:t>
            </a:r>
            <a:r>
              <a:rPr lang="it-IT" sz="2000" dirty="0" err="1">
                <a:latin typeface="Gill Sans MT" panose="020B0502020104020203" pitchFamily="34" charset="77"/>
              </a:rPr>
              <a:t>function</a:t>
            </a:r>
            <a:r>
              <a:rPr lang="it-IT" sz="2000" dirty="0">
                <a:latin typeface="Gill Sans MT" panose="020B0502020104020203" pitchFamily="34" charset="77"/>
              </a:rPr>
              <a:t> of a </a:t>
            </a:r>
            <a:r>
              <a:rPr lang="it-IT" sz="2000" dirty="0" err="1">
                <a:latin typeface="Gill Sans MT" panose="020B0502020104020203" pitchFamily="34" charset="77"/>
              </a:rPr>
              <a:t>verbal</a:t>
            </a:r>
            <a:r>
              <a:rPr lang="it-IT" sz="2000" dirty="0">
                <a:latin typeface="Gill Sans MT" panose="020B0502020104020203" pitchFamily="34" charset="77"/>
              </a:rPr>
              <a:t> </a:t>
            </a:r>
            <a:r>
              <a:rPr lang="it-IT" sz="2000" dirty="0" err="1">
                <a:latin typeface="Gill Sans MT" panose="020B0502020104020203" pitchFamily="34" charset="77"/>
              </a:rPr>
              <a:t>sign</a:t>
            </a:r>
            <a:r>
              <a:rPr lang="it-IT" sz="2000" dirty="0">
                <a:latin typeface="Gill Sans MT" panose="020B0502020104020203" pitchFamily="34" charset="77"/>
              </a:rPr>
              <a:t>. […] </a:t>
            </a:r>
            <a:r>
              <a:rPr lang="it-IT" sz="2000" dirty="0" err="1">
                <a:latin typeface="Gill Sans MT" panose="020B0502020104020203" pitchFamily="34" charset="77"/>
              </a:rPr>
              <a:t>we</a:t>
            </a:r>
            <a:r>
              <a:rPr lang="it-IT" sz="2000" dirty="0">
                <a:latin typeface="Gill Sans MT" panose="020B0502020104020203" pitchFamily="34" charset="77"/>
              </a:rPr>
              <a:t> </a:t>
            </a:r>
            <a:r>
              <a:rPr lang="it-IT" sz="2000" dirty="0" err="1">
                <a:latin typeface="Gill Sans MT" panose="020B0502020104020203" pitchFamily="34" charset="77"/>
              </a:rPr>
              <a:t>should</a:t>
            </a:r>
            <a:r>
              <a:rPr lang="it-IT" sz="2000" dirty="0">
                <a:latin typeface="Gill Sans MT" panose="020B0502020104020203" pitchFamily="34" charset="77"/>
              </a:rPr>
              <a:t> </a:t>
            </a:r>
            <a:r>
              <a:rPr lang="it-IT" sz="2000" dirty="0" err="1">
                <a:latin typeface="Gill Sans MT" panose="020B0502020104020203" pitchFamily="34" charset="77"/>
              </a:rPr>
              <a:t>learn</a:t>
            </a:r>
            <a:r>
              <a:rPr lang="it-IT" sz="2000" dirty="0">
                <a:latin typeface="Gill Sans MT" panose="020B0502020104020203" pitchFamily="34" charset="77"/>
              </a:rPr>
              <a:t> to use the word ‘</a:t>
            </a:r>
            <a:r>
              <a:rPr lang="it-IT" sz="2000" dirty="0" err="1">
                <a:latin typeface="Gill Sans MT" panose="020B0502020104020203" pitchFamily="34" charset="77"/>
              </a:rPr>
              <a:t>Romanticism</a:t>
            </a:r>
            <a:r>
              <a:rPr lang="it-IT" sz="2000" dirty="0">
                <a:latin typeface="Gill Sans MT" panose="020B0502020104020203" pitchFamily="34" charset="77"/>
              </a:rPr>
              <a:t>’ in the </a:t>
            </a:r>
            <a:r>
              <a:rPr lang="it-IT" sz="2000" dirty="0" err="1">
                <a:latin typeface="Gill Sans MT" panose="020B0502020104020203" pitchFamily="34" charset="77"/>
              </a:rPr>
              <a:t>plural</a:t>
            </a:r>
            <a:r>
              <a:rPr lang="it-IT" sz="2000" dirty="0">
                <a:latin typeface="Gill Sans MT" panose="020B0502020104020203" pitchFamily="34" charset="77"/>
              </a:rPr>
              <a:t>. </a:t>
            </a:r>
            <a:r>
              <a:rPr lang="it-IT" sz="2000" dirty="0" err="1">
                <a:latin typeface="Gill Sans MT" panose="020B0502020104020203" pitchFamily="34" charset="77"/>
              </a:rPr>
              <a:t>This</a:t>
            </a:r>
            <a:r>
              <a:rPr lang="it-IT" sz="2000" dirty="0">
                <a:latin typeface="Gill Sans MT" panose="020B0502020104020203" pitchFamily="34" charset="77"/>
              </a:rPr>
              <a:t>, of </a:t>
            </a:r>
            <a:r>
              <a:rPr lang="it-IT" sz="2000" dirty="0" err="1">
                <a:latin typeface="Gill Sans MT" panose="020B0502020104020203" pitchFamily="34" charset="77"/>
              </a:rPr>
              <a:t>course</a:t>
            </a:r>
            <a:r>
              <a:rPr lang="it-IT" sz="2000" dirty="0">
                <a:latin typeface="Gill Sans MT" panose="020B0502020104020203" pitchFamily="34" charset="77"/>
              </a:rPr>
              <a:t>, </a:t>
            </a:r>
            <a:r>
              <a:rPr lang="it-IT" sz="2000" dirty="0" err="1">
                <a:latin typeface="Gill Sans MT" panose="020B0502020104020203" pitchFamily="34" charset="77"/>
              </a:rPr>
              <a:t>is</a:t>
            </a:r>
            <a:r>
              <a:rPr lang="it-IT" sz="2000" dirty="0">
                <a:latin typeface="Gill Sans MT" panose="020B0502020104020203" pitchFamily="34" charset="77"/>
              </a:rPr>
              <a:t> </a:t>
            </a:r>
            <a:r>
              <a:rPr lang="it-IT" sz="2000" dirty="0" err="1">
                <a:latin typeface="Gill Sans MT" panose="020B0502020104020203" pitchFamily="34" charset="77"/>
              </a:rPr>
              <a:t>already</a:t>
            </a:r>
            <a:r>
              <a:rPr lang="it-IT" sz="2000" dirty="0">
                <a:latin typeface="Gill Sans MT" panose="020B0502020104020203" pitchFamily="34" charset="77"/>
              </a:rPr>
              <a:t> the </a:t>
            </a:r>
            <a:r>
              <a:rPr lang="it-IT" sz="2000" dirty="0" err="1">
                <a:latin typeface="Gill Sans MT" panose="020B0502020104020203" pitchFamily="34" charset="77"/>
              </a:rPr>
              <a:t>practise</a:t>
            </a:r>
            <a:r>
              <a:rPr lang="it-IT" sz="2000" dirty="0">
                <a:latin typeface="Gill Sans MT" panose="020B0502020104020203" pitchFamily="34" charset="77"/>
              </a:rPr>
              <a:t> of the more </a:t>
            </a:r>
            <a:r>
              <a:rPr lang="it-IT" sz="2000" dirty="0" err="1">
                <a:latin typeface="Gill Sans MT" panose="020B0502020104020203" pitchFamily="34" charset="77"/>
              </a:rPr>
              <a:t>cautious</a:t>
            </a:r>
            <a:r>
              <a:rPr lang="it-IT" sz="2000" dirty="0">
                <a:latin typeface="Gill Sans MT" panose="020B0502020104020203" pitchFamily="34" charset="77"/>
              </a:rPr>
              <a:t> and </a:t>
            </a:r>
            <a:r>
              <a:rPr lang="it-IT" sz="2000" dirty="0" err="1">
                <a:latin typeface="Gill Sans MT" panose="020B0502020104020203" pitchFamily="34" charset="77"/>
              </a:rPr>
              <a:t>observant</a:t>
            </a:r>
            <a:r>
              <a:rPr lang="it-IT" sz="2000" dirty="0">
                <a:latin typeface="Gill Sans MT" panose="020B0502020104020203" pitchFamily="34" charset="77"/>
              </a:rPr>
              <a:t> </a:t>
            </a:r>
            <a:r>
              <a:rPr lang="it-IT" sz="2000" dirty="0" err="1">
                <a:latin typeface="Gill Sans MT" panose="020B0502020104020203" pitchFamily="34" charset="77"/>
              </a:rPr>
              <a:t>literary</a:t>
            </a:r>
            <a:r>
              <a:rPr lang="it-IT" sz="2000" dirty="0">
                <a:latin typeface="Gill Sans MT" panose="020B0502020104020203" pitchFamily="34" charset="77"/>
              </a:rPr>
              <a:t> </a:t>
            </a:r>
            <a:r>
              <a:rPr lang="it-IT" sz="2000" dirty="0" err="1">
                <a:latin typeface="Gill Sans MT" panose="020B0502020104020203" pitchFamily="34" charset="77"/>
              </a:rPr>
              <a:t>historians</a:t>
            </a:r>
            <a:r>
              <a:rPr lang="it-IT" sz="2000" dirty="0">
                <a:latin typeface="Gill Sans MT" panose="020B0502020104020203" pitchFamily="34" charset="77"/>
              </a:rPr>
              <a:t> […]. </a:t>
            </a:r>
          </a:p>
          <a:p>
            <a:pPr marL="0" indent="-23813" algn="just"/>
            <a:endParaRPr lang="it-IT" sz="2000" dirty="0">
              <a:latin typeface="Gill Sans MT" panose="020B0502020104020203" pitchFamily="34" charset="77"/>
            </a:endParaRPr>
          </a:p>
          <a:p>
            <a:pPr marL="0" indent="0">
              <a:buNone/>
            </a:pPr>
            <a:r>
              <a:rPr lang="it-IT" alt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77"/>
              </a:rPr>
              <a:t>Andrew </a:t>
            </a:r>
            <a:r>
              <a:rPr lang="it-IT" altLang="it-IT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77"/>
              </a:rPr>
              <a:t>Sanders</a:t>
            </a:r>
            <a:r>
              <a:rPr lang="it-IT" alt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77"/>
              </a:rPr>
              <a:t>, </a:t>
            </a:r>
            <a:r>
              <a:rPr lang="it-IT" altLang="it-IT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77"/>
              </a:rPr>
              <a:t>The Short Oxford </a:t>
            </a:r>
            <a:r>
              <a:rPr lang="it-IT" altLang="it-IT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77"/>
              </a:rPr>
              <a:t>History</a:t>
            </a:r>
            <a:r>
              <a:rPr lang="it-IT" altLang="it-IT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77"/>
              </a:rPr>
              <a:t> of English </a:t>
            </a:r>
            <a:r>
              <a:rPr lang="it-IT" altLang="it-IT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77"/>
              </a:rPr>
              <a:t>Literature</a:t>
            </a:r>
            <a:endParaRPr lang="it-IT" altLang="it-IT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77"/>
            </a:endParaRPr>
          </a:p>
          <a:p>
            <a:r>
              <a:rPr lang="it-IT" altLang="it-IT" sz="2000" dirty="0">
                <a:latin typeface="Gill Sans MT" panose="020B0502020104020203" pitchFamily="34" charset="77"/>
              </a:rPr>
              <a:t>The </a:t>
            </a:r>
            <a:r>
              <a:rPr lang="it-IT" altLang="it-IT" sz="2000" dirty="0" err="1">
                <a:latin typeface="Gill Sans MT" panose="020B0502020104020203" pitchFamily="34" charset="77"/>
              </a:rPr>
              <a:t>period</a:t>
            </a:r>
            <a:r>
              <a:rPr lang="it-IT" altLang="it-IT" sz="2000" dirty="0">
                <a:latin typeface="Gill Sans MT" panose="020B0502020104020203" pitchFamily="34" charset="77"/>
              </a:rPr>
              <a:t> </a:t>
            </a:r>
            <a:r>
              <a:rPr lang="it-IT" altLang="it-IT" sz="2000" b="1" dirty="0">
                <a:latin typeface="Gill Sans MT" panose="020B0502020104020203" pitchFamily="34" charset="77"/>
              </a:rPr>
              <a:t>1780-1830</a:t>
            </a:r>
            <a:r>
              <a:rPr lang="it-IT" altLang="it-IT" sz="2000" dirty="0">
                <a:latin typeface="Gill Sans MT" panose="020B0502020104020203" pitchFamily="34" charset="77"/>
              </a:rPr>
              <a:t> </a:t>
            </a:r>
            <a:r>
              <a:rPr lang="it-IT" altLang="it-IT" sz="2000" dirty="0" err="1">
                <a:latin typeface="Gill Sans MT" panose="020B0502020104020203" pitchFamily="34" charset="77"/>
              </a:rPr>
              <a:t>is</a:t>
            </a:r>
            <a:r>
              <a:rPr lang="it-IT" altLang="it-IT" sz="2000" dirty="0">
                <a:latin typeface="Gill Sans MT" panose="020B0502020104020203" pitchFamily="34" charset="77"/>
              </a:rPr>
              <a:t> more open to </a:t>
            </a:r>
            <a:r>
              <a:rPr lang="it-IT" altLang="it-IT" sz="2000" dirty="0" err="1">
                <a:latin typeface="Gill Sans MT" panose="020B0502020104020203" pitchFamily="34" charset="77"/>
              </a:rPr>
              <a:t>conflicting</a:t>
            </a:r>
            <a:r>
              <a:rPr lang="it-IT" altLang="it-IT" sz="2000" dirty="0">
                <a:latin typeface="Gill Sans MT" panose="020B0502020104020203" pitchFamily="34" charset="77"/>
              </a:rPr>
              <a:t> </a:t>
            </a:r>
            <a:r>
              <a:rPr lang="it-IT" altLang="it-IT" sz="2000" dirty="0" err="1">
                <a:latin typeface="Gill Sans MT" panose="020B0502020104020203" pitchFamily="34" charset="77"/>
              </a:rPr>
              <a:t>interpretation</a:t>
            </a:r>
            <a:r>
              <a:rPr lang="it-IT" altLang="it-IT" sz="2000" dirty="0">
                <a:latin typeface="Gill Sans MT" panose="020B0502020104020203" pitchFamily="34" charset="77"/>
              </a:rPr>
              <a:t> </a:t>
            </a:r>
            <a:r>
              <a:rPr lang="it-IT" altLang="it-IT" sz="2000" dirty="0" err="1">
                <a:latin typeface="Gill Sans MT" panose="020B0502020104020203" pitchFamily="34" charset="77"/>
              </a:rPr>
              <a:t>than</a:t>
            </a:r>
            <a:r>
              <a:rPr lang="it-IT" altLang="it-IT" sz="2000" dirty="0">
                <a:latin typeface="Gill Sans MT" panose="020B0502020104020203" pitchFamily="34" charset="77"/>
              </a:rPr>
              <a:t> </a:t>
            </a:r>
            <a:r>
              <a:rPr lang="it-IT" altLang="it-IT" sz="2000" dirty="0" err="1">
                <a:latin typeface="Gill Sans MT" panose="020B0502020104020203" pitchFamily="34" charset="77"/>
              </a:rPr>
              <a:t>most</a:t>
            </a:r>
            <a:r>
              <a:rPr lang="it-IT" altLang="it-IT" sz="2000" dirty="0">
                <a:latin typeface="Gill Sans MT" panose="020B0502020104020203" pitchFamily="34" charset="77"/>
              </a:rPr>
              <a:t> </a:t>
            </a:r>
            <a:r>
              <a:rPr lang="it-IT" altLang="it-IT" sz="2000" dirty="0" err="1">
                <a:latin typeface="Gill Sans MT" panose="020B0502020104020203" pitchFamily="34" charset="77"/>
              </a:rPr>
              <a:t>others</a:t>
            </a:r>
            <a:r>
              <a:rPr lang="it-IT" altLang="it-IT" sz="2000" dirty="0">
                <a:latin typeface="Gill Sans MT" panose="020B0502020104020203" pitchFamily="34" charset="77"/>
              </a:rPr>
              <a:t>. […] </a:t>
            </a:r>
            <a:r>
              <a:rPr lang="it-IT" altLang="it-IT" sz="2000" dirty="0" err="1">
                <a:latin typeface="Gill Sans MT" panose="020B0502020104020203" pitchFamily="34" charset="77"/>
              </a:rPr>
              <a:t>It</a:t>
            </a:r>
            <a:r>
              <a:rPr lang="it-IT" altLang="it-IT" sz="2000" dirty="0">
                <a:latin typeface="Gill Sans MT" panose="020B0502020104020203" pitchFamily="34" charset="77"/>
              </a:rPr>
              <a:t> </a:t>
            </a:r>
            <a:r>
              <a:rPr lang="it-IT" altLang="it-IT" sz="2000" dirty="0" err="1">
                <a:latin typeface="Gill Sans MT" panose="020B0502020104020203" pitchFamily="34" charset="77"/>
              </a:rPr>
              <a:t>was</a:t>
            </a:r>
            <a:r>
              <a:rPr lang="it-IT" altLang="it-IT" sz="2000" dirty="0">
                <a:latin typeface="Gill Sans MT" panose="020B0502020104020203" pitchFamily="34" charset="77"/>
              </a:rPr>
              <a:t> an </a:t>
            </a:r>
            <a:r>
              <a:rPr lang="it-IT" altLang="it-IT" sz="2000" dirty="0" err="1">
                <a:latin typeface="Gill Sans MT" panose="020B0502020104020203" pitchFamily="34" charset="77"/>
              </a:rPr>
              <a:t>age</a:t>
            </a:r>
            <a:r>
              <a:rPr lang="it-IT" altLang="it-IT" sz="2000" dirty="0">
                <a:latin typeface="Gill Sans MT" panose="020B0502020104020203" pitchFamily="34" charset="77"/>
              </a:rPr>
              <a:t> of ‘</a:t>
            </a:r>
            <a:r>
              <a:rPr lang="it-IT" altLang="it-IT" sz="2000" dirty="0" err="1">
                <a:latin typeface="Gill Sans MT" panose="020B0502020104020203" pitchFamily="34" charset="77"/>
              </a:rPr>
              <a:t>Romanticism</a:t>
            </a:r>
            <a:r>
              <a:rPr lang="it-IT" altLang="it-IT" sz="2000" dirty="0">
                <a:latin typeface="Gill Sans MT" panose="020B0502020104020203" pitchFamily="34" charset="77"/>
              </a:rPr>
              <a:t>’, </a:t>
            </a:r>
            <a:r>
              <a:rPr lang="it-IT" altLang="it-IT" sz="2000" dirty="0" err="1">
                <a:latin typeface="Gill Sans MT" panose="020B0502020104020203" pitchFamily="34" charset="77"/>
              </a:rPr>
              <a:t>but</a:t>
            </a:r>
            <a:r>
              <a:rPr lang="it-IT" altLang="it-IT" sz="2000" dirty="0">
                <a:latin typeface="Gill Sans MT" panose="020B0502020104020203" pitchFamily="34" charset="77"/>
              </a:rPr>
              <a:t> the </a:t>
            </a:r>
            <a:r>
              <a:rPr lang="it-IT" altLang="it-IT" sz="2000" dirty="0" err="1">
                <a:latin typeface="Gill Sans MT" panose="020B0502020104020203" pitchFamily="34" charset="77"/>
              </a:rPr>
              <a:t>complex</a:t>
            </a:r>
            <a:r>
              <a:rPr lang="it-IT" altLang="it-IT" sz="2000" dirty="0">
                <a:latin typeface="Gill Sans MT" panose="020B0502020104020203" pitchFamily="34" charset="77"/>
              </a:rPr>
              <a:t> </a:t>
            </a:r>
            <a:r>
              <a:rPr lang="it-IT" altLang="it-IT" sz="2000" dirty="0" err="1">
                <a:latin typeface="Gill Sans MT" panose="020B0502020104020203" pitchFamily="34" charset="77"/>
              </a:rPr>
              <a:t>definition</a:t>
            </a:r>
            <a:r>
              <a:rPr lang="it-IT" altLang="it-IT" sz="2000" dirty="0">
                <a:latin typeface="Gill Sans MT" panose="020B0502020104020203" pitchFamily="34" charset="77"/>
              </a:rPr>
              <a:t> of </a:t>
            </a:r>
            <a:r>
              <a:rPr lang="it-IT" altLang="it-IT" sz="2000" dirty="0" err="1">
                <a:latin typeface="Gill Sans MT" panose="020B0502020104020203" pitchFamily="34" charset="77"/>
              </a:rPr>
              <a:t>Romanticism</a:t>
            </a:r>
            <a:r>
              <a:rPr lang="it-IT" altLang="it-IT" sz="2000" dirty="0">
                <a:latin typeface="Gill Sans MT" panose="020B0502020104020203" pitchFamily="34" charset="77"/>
              </a:rPr>
              <a:t> or of ‘</a:t>
            </a:r>
            <a:r>
              <a:rPr lang="it-IT" altLang="it-IT" sz="2000" dirty="0" err="1">
                <a:latin typeface="Gill Sans MT" panose="020B0502020104020203" pitchFamily="34" charset="77"/>
              </a:rPr>
              <a:t>Romanticism</a:t>
            </a:r>
            <a:r>
              <a:rPr lang="it-IT" altLang="it-IT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77"/>
              </a:rPr>
              <a:t>s</a:t>
            </a:r>
            <a:r>
              <a:rPr lang="it-IT" altLang="it-IT" sz="2000" dirty="0">
                <a:latin typeface="Gill Sans MT" panose="020B0502020104020203" pitchFamily="34" charset="77"/>
              </a:rPr>
              <a:t>’, </a:t>
            </a:r>
            <a:r>
              <a:rPr lang="it-IT" altLang="it-IT" sz="2000" dirty="0" err="1">
                <a:latin typeface="Gill Sans MT" panose="020B0502020104020203" pitchFamily="34" charset="77"/>
              </a:rPr>
              <a:t>could</a:t>
            </a:r>
            <a:r>
              <a:rPr lang="it-IT" altLang="it-IT" sz="2000" dirty="0">
                <a:latin typeface="Gill Sans MT" panose="020B0502020104020203" pitchFamily="34" charset="77"/>
              </a:rPr>
              <a:t> be </a:t>
            </a:r>
            <a:r>
              <a:rPr lang="it-IT" altLang="it-IT" sz="2000" dirty="0" err="1">
                <a:latin typeface="Gill Sans MT" panose="020B0502020104020203" pitchFamily="34" charset="77"/>
              </a:rPr>
              <a:t>variously</a:t>
            </a:r>
            <a:r>
              <a:rPr lang="it-IT" altLang="it-IT" sz="2000" dirty="0">
                <a:latin typeface="Gill Sans MT" panose="020B0502020104020203" pitchFamily="34" charset="77"/>
              </a:rPr>
              <a:t> </a:t>
            </a:r>
            <a:r>
              <a:rPr lang="it-IT" altLang="it-IT" sz="2000" dirty="0" err="1">
                <a:latin typeface="Gill Sans MT" panose="020B0502020104020203" pitchFamily="34" charset="77"/>
              </a:rPr>
              <a:t>ignored</a:t>
            </a:r>
            <a:r>
              <a:rPr lang="it-IT" altLang="it-IT" sz="2000" dirty="0">
                <a:latin typeface="Gill Sans MT" panose="020B0502020104020203" pitchFamily="34" charset="77"/>
              </a:rPr>
              <a:t>, </a:t>
            </a:r>
            <a:r>
              <a:rPr lang="it-IT" altLang="it-IT" sz="2000" dirty="0" err="1">
                <a:latin typeface="Gill Sans MT" panose="020B0502020104020203" pitchFamily="34" charset="77"/>
              </a:rPr>
              <a:t>challenged</a:t>
            </a:r>
            <a:r>
              <a:rPr lang="it-IT" altLang="it-IT" sz="2000" dirty="0">
                <a:latin typeface="Gill Sans MT" panose="020B0502020104020203" pitchFamily="34" charset="77"/>
              </a:rPr>
              <a:t>, … </a:t>
            </a:r>
            <a:r>
              <a:rPr lang="it-IT" altLang="it-IT" sz="2000" dirty="0" err="1">
                <a:latin typeface="Gill Sans MT" panose="020B0502020104020203" pitchFamily="34" charset="77"/>
              </a:rPr>
              <a:t>debated</a:t>
            </a:r>
            <a:r>
              <a:rPr lang="it-IT" altLang="it-IT" sz="2000" dirty="0">
                <a:latin typeface="Gill Sans MT" panose="020B0502020104020203" pitchFamily="34" charset="77"/>
              </a:rPr>
              <a:t>, or </a:t>
            </a:r>
            <a:r>
              <a:rPr lang="it-IT" altLang="it-IT" sz="2000" dirty="0" err="1">
                <a:latin typeface="Gill Sans MT" panose="020B0502020104020203" pitchFamily="34" charset="77"/>
              </a:rPr>
              <a:t>simply</a:t>
            </a:r>
            <a:r>
              <a:rPr lang="it-IT" altLang="it-IT" sz="2000" dirty="0">
                <a:latin typeface="Gill Sans MT" panose="020B0502020104020203" pitchFamily="34" charset="77"/>
              </a:rPr>
              <a:t> </a:t>
            </a:r>
            <a:r>
              <a:rPr lang="it-IT" altLang="it-IT" sz="2000" dirty="0" err="1">
                <a:latin typeface="Gill Sans MT" panose="020B0502020104020203" pitchFamily="34" charset="77"/>
              </a:rPr>
              <a:t>questioned</a:t>
            </a:r>
            <a:r>
              <a:rPr lang="it-IT" altLang="it-IT" sz="2000" dirty="0">
                <a:latin typeface="Gill Sans MT" panose="020B0502020104020203" pitchFamily="34" charset="77"/>
              </a:rPr>
              <a:t> by </a:t>
            </a:r>
            <a:r>
              <a:rPr lang="it-IT" altLang="it-IT" sz="2000" dirty="0" err="1">
                <a:latin typeface="Gill Sans MT" panose="020B0502020104020203" pitchFamily="34" charset="77"/>
              </a:rPr>
              <a:t>writers</a:t>
            </a:r>
            <a:r>
              <a:rPr lang="it-IT" altLang="it-IT" sz="2000" dirty="0">
                <a:latin typeface="Gill Sans MT" panose="020B0502020104020203" pitchFamily="34" charset="77"/>
              </a:rPr>
              <a:t> </a:t>
            </a:r>
            <a:r>
              <a:rPr lang="it-IT" altLang="it-IT" sz="2000" dirty="0" err="1">
                <a:latin typeface="Gill Sans MT" panose="020B0502020104020203" pitchFamily="34" charset="77"/>
              </a:rPr>
              <a:t>who</a:t>
            </a:r>
            <a:r>
              <a:rPr lang="it-IT" altLang="it-IT" sz="2000" dirty="0">
                <a:latin typeface="Gill Sans MT" panose="020B0502020104020203" pitchFamily="34" charset="77"/>
              </a:rPr>
              <a:t> </a:t>
            </a:r>
            <a:r>
              <a:rPr lang="it-IT" altLang="it-IT" sz="2000" dirty="0" err="1">
                <a:latin typeface="Gill Sans MT" panose="020B0502020104020203" pitchFamily="34" charset="77"/>
              </a:rPr>
              <a:t>were</a:t>
            </a:r>
            <a:r>
              <a:rPr lang="it-IT" altLang="it-IT" sz="2000" dirty="0">
                <a:latin typeface="Gill Sans MT" panose="020B0502020104020203" pitchFamily="34" charset="77"/>
              </a:rPr>
              <a:t> </a:t>
            </a:r>
            <a:r>
              <a:rPr lang="it-IT" altLang="it-IT" sz="2000" dirty="0" err="1">
                <a:latin typeface="Gill Sans MT" panose="020B0502020104020203" pitchFamily="34" charset="77"/>
              </a:rPr>
              <a:t>not</a:t>
            </a:r>
            <a:r>
              <a:rPr lang="it-IT" altLang="it-IT" sz="2000" dirty="0">
                <a:latin typeface="Gill Sans MT" panose="020B0502020104020203" pitchFamily="34" charset="77"/>
              </a:rPr>
              <a:t> </a:t>
            </a:r>
            <a:r>
              <a:rPr lang="it-IT" altLang="it-IT" sz="2000" dirty="0" err="1">
                <a:latin typeface="Gill Sans MT" panose="020B0502020104020203" pitchFamily="34" charset="77"/>
              </a:rPr>
              <a:t>swimming</a:t>
            </a:r>
            <a:r>
              <a:rPr lang="it-IT" altLang="it-IT" sz="2000" dirty="0">
                <a:latin typeface="Gill Sans MT" panose="020B0502020104020203" pitchFamily="34" charset="77"/>
              </a:rPr>
              <a:t> </a:t>
            </a:r>
            <a:r>
              <a:rPr lang="it-IT" altLang="it-IT" sz="2000" dirty="0" err="1">
                <a:latin typeface="Gill Sans MT" panose="020B0502020104020203" pitchFamily="34" charset="77"/>
              </a:rPr>
              <a:t>against</a:t>
            </a:r>
            <a:r>
              <a:rPr lang="it-IT" altLang="it-IT" sz="2000" dirty="0">
                <a:latin typeface="Gill Sans MT" panose="020B0502020104020203" pitchFamily="34" charset="77"/>
              </a:rPr>
              <a:t> a </a:t>
            </a:r>
            <a:r>
              <a:rPr lang="it-IT" altLang="it-IT" sz="2000" dirty="0" err="1">
                <a:latin typeface="Gill Sans MT" panose="020B0502020104020203" pitchFamily="34" charset="77"/>
              </a:rPr>
              <a:t>contemporary</a:t>
            </a:r>
            <a:r>
              <a:rPr lang="it-IT" altLang="it-IT" sz="2000" dirty="0">
                <a:latin typeface="Gill Sans MT" panose="020B0502020104020203" pitchFamily="34" charset="77"/>
              </a:rPr>
              <a:t> </a:t>
            </a:r>
            <a:r>
              <a:rPr lang="it-IT" altLang="it-IT" sz="2000" dirty="0" err="1">
                <a:latin typeface="Gill Sans MT" panose="020B0502020104020203" pitchFamily="34" charset="77"/>
              </a:rPr>
              <a:t>tide</a:t>
            </a:r>
            <a:r>
              <a:rPr lang="it-IT" altLang="it-IT" sz="2000" dirty="0">
                <a:latin typeface="Gill Sans MT" panose="020B0502020104020203" pitchFamily="34" charset="77"/>
              </a:rPr>
              <a:t>. A </a:t>
            </a:r>
            <a:r>
              <a:rPr lang="it-IT" altLang="it-IT" sz="2000" dirty="0" err="1">
                <a:latin typeface="Gill Sans MT" panose="020B0502020104020203" pitchFamily="34" charset="77"/>
              </a:rPr>
              <a:t>variety</a:t>
            </a:r>
            <a:r>
              <a:rPr lang="it-IT" altLang="it-IT" sz="2000" dirty="0">
                <a:latin typeface="Gill Sans MT" panose="020B0502020104020203" pitchFamily="34" charset="77"/>
              </a:rPr>
              <a:t> of ways of </a:t>
            </a:r>
            <a:r>
              <a:rPr lang="it-IT" altLang="it-IT" sz="2000" dirty="0" err="1">
                <a:latin typeface="Gill Sans MT" panose="020B0502020104020203" pitchFamily="34" charset="77"/>
              </a:rPr>
              <a:t>writing</a:t>
            </a:r>
            <a:r>
              <a:rPr lang="it-IT" altLang="it-IT" sz="2000" dirty="0">
                <a:latin typeface="Gill Sans MT" panose="020B0502020104020203" pitchFamily="34" charset="77"/>
              </a:rPr>
              <a:t>, </a:t>
            </a:r>
            <a:r>
              <a:rPr lang="it-IT" altLang="it-IT" sz="2000" dirty="0" err="1">
                <a:latin typeface="Gill Sans MT" panose="020B0502020104020203" pitchFamily="34" charset="77"/>
              </a:rPr>
              <a:t>thinking</a:t>
            </a:r>
            <a:r>
              <a:rPr lang="it-IT" altLang="it-IT" sz="2000" dirty="0">
                <a:latin typeface="Gill Sans MT" panose="020B0502020104020203" pitchFamily="34" charset="77"/>
              </a:rPr>
              <a:t> </a:t>
            </a:r>
            <a:r>
              <a:rPr lang="it-IT" altLang="it-IT" sz="2000" dirty="0" err="1">
                <a:latin typeface="Gill Sans MT" panose="020B0502020104020203" pitchFamily="34" charset="77"/>
              </a:rPr>
              <a:t>about</a:t>
            </a:r>
            <a:r>
              <a:rPr lang="it-IT" altLang="it-IT" sz="2000" dirty="0">
                <a:latin typeface="Gill Sans MT" panose="020B0502020104020203" pitchFamily="34" charset="77"/>
              </a:rPr>
              <a:t>, </a:t>
            </a:r>
            <a:r>
              <a:rPr lang="it-IT" altLang="it-IT" sz="2000" dirty="0" err="1">
                <a:latin typeface="Gill Sans MT" panose="020B0502020104020203" pitchFamily="34" charset="77"/>
              </a:rPr>
              <a:t>criticizing</a:t>
            </a:r>
            <a:r>
              <a:rPr lang="it-IT" altLang="it-IT" sz="2000" dirty="0">
                <a:latin typeface="Gill Sans MT" panose="020B0502020104020203" pitchFamily="34" charset="77"/>
              </a:rPr>
              <a:t> and </a:t>
            </a:r>
            <a:r>
              <a:rPr lang="it-IT" altLang="it-IT" sz="2000" dirty="0" err="1">
                <a:latin typeface="Gill Sans MT" panose="020B0502020104020203" pitchFamily="34" charset="77"/>
              </a:rPr>
              <a:t>defining</a:t>
            </a:r>
            <a:r>
              <a:rPr lang="it-IT" altLang="it-IT" sz="2000" dirty="0">
                <a:latin typeface="Gill Sans MT" panose="020B0502020104020203" pitchFamily="34" charset="77"/>
              </a:rPr>
              <a:t> </a:t>
            </a:r>
            <a:r>
              <a:rPr lang="it-IT" altLang="it-IT" sz="2000" dirty="0" err="1">
                <a:latin typeface="Gill Sans MT" panose="020B0502020104020203" pitchFamily="34" charset="77"/>
              </a:rPr>
              <a:t>literature</a:t>
            </a:r>
            <a:r>
              <a:rPr lang="it-IT" altLang="it-IT" sz="2000" dirty="0">
                <a:latin typeface="Gill Sans MT" panose="020B0502020104020203" pitchFamily="34" charset="77"/>
              </a:rPr>
              <a:t> co-</a:t>
            </a:r>
            <a:r>
              <a:rPr lang="it-IT" altLang="it-IT" sz="2000" dirty="0" err="1">
                <a:latin typeface="Gill Sans MT" panose="020B0502020104020203" pitchFamily="34" charset="77"/>
              </a:rPr>
              <a:t>exist</a:t>
            </a:r>
            <a:r>
              <a:rPr lang="it-IT" altLang="it-IT" sz="2000" dirty="0">
                <a:latin typeface="Gill Sans MT" panose="020B0502020104020203" pitchFamily="34" charset="77"/>
              </a:rPr>
              <a:t> in </a:t>
            </a:r>
            <a:r>
              <a:rPr lang="it-IT" altLang="it-IT" sz="2000" dirty="0" err="1">
                <a:latin typeface="Gill Sans MT" panose="020B0502020104020203" pitchFamily="34" charset="77"/>
              </a:rPr>
              <a:t>any</a:t>
            </a:r>
            <a:r>
              <a:rPr lang="it-IT" altLang="it-IT" sz="2000" dirty="0">
                <a:latin typeface="Gill Sans MT" panose="020B0502020104020203" pitchFamily="34" charset="77"/>
              </a:rPr>
              <a:t> </a:t>
            </a:r>
            <a:r>
              <a:rPr lang="it-IT" altLang="it-IT" sz="2000" dirty="0" err="1">
                <a:latin typeface="Gill Sans MT" panose="020B0502020104020203" pitchFamily="34" charset="77"/>
              </a:rPr>
              <a:t>given</a:t>
            </a:r>
            <a:r>
              <a:rPr lang="it-IT" altLang="it-IT" sz="2000" dirty="0">
                <a:latin typeface="Gill Sans MT" panose="020B0502020104020203" pitchFamily="34" charset="77"/>
              </a:rPr>
              <a:t> </a:t>
            </a:r>
            <a:r>
              <a:rPr lang="it-IT" altLang="it-IT" sz="2000" dirty="0" err="1">
                <a:latin typeface="Gill Sans MT" panose="020B0502020104020203" pitchFamily="34" charset="77"/>
              </a:rPr>
              <a:t>age</a:t>
            </a:r>
            <a:r>
              <a:rPr lang="it-IT" altLang="it-IT" sz="2000" dirty="0">
                <a:latin typeface="Gill Sans MT" panose="020B0502020104020203" pitchFamily="34" charset="77"/>
              </a:rPr>
              <a:t>, </a:t>
            </a:r>
            <a:r>
              <a:rPr lang="it-IT" altLang="it-IT" sz="2000" dirty="0" err="1">
                <a:latin typeface="Gill Sans MT" panose="020B0502020104020203" pitchFamily="34" charset="77"/>
              </a:rPr>
              <a:t>but</a:t>
            </a:r>
            <a:r>
              <a:rPr lang="it-IT" altLang="it-IT" sz="2000" dirty="0">
                <a:latin typeface="Gill Sans MT" panose="020B0502020104020203" pitchFamily="34" charset="77"/>
              </a:rPr>
              <a:t> in </a:t>
            </a:r>
            <a:r>
              <a:rPr lang="it-IT" altLang="it-IT" sz="2000" dirty="0" err="1">
                <a:latin typeface="Gill Sans MT" panose="020B0502020104020203" pitchFamily="34" charset="77"/>
              </a:rPr>
              <a:t>this</a:t>
            </a:r>
            <a:r>
              <a:rPr lang="it-IT" altLang="it-IT" sz="2000" dirty="0">
                <a:latin typeface="Gill Sans MT" panose="020B0502020104020203" pitchFamily="34" charset="77"/>
              </a:rPr>
              <a:t> </a:t>
            </a:r>
            <a:r>
              <a:rPr lang="it-IT" altLang="it-IT" sz="2000" dirty="0" err="1">
                <a:latin typeface="Gill Sans MT" panose="020B0502020104020203" pitchFamily="34" charset="77"/>
              </a:rPr>
              <a:t>particular</a:t>
            </a:r>
            <a:r>
              <a:rPr lang="it-IT" altLang="it-IT" sz="2000" dirty="0">
                <a:latin typeface="Gill Sans MT" panose="020B0502020104020203" pitchFamily="34" charset="77"/>
              </a:rPr>
              <a:t> </a:t>
            </a:r>
            <a:r>
              <a:rPr lang="it-IT" altLang="it-IT" sz="2000" dirty="0" err="1">
                <a:latin typeface="Gill Sans MT" panose="020B0502020104020203" pitchFamily="34" charset="77"/>
              </a:rPr>
              <a:t>period</a:t>
            </a:r>
            <a:r>
              <a:rPr lang="it-IT" altLang="it-IT" sz="2000" dirty="0">
                <a:latin typeface="Gill Sans MT" panose="020B0502020104020203" pitchFamily="34" charset="77"/>
              </a:rPr>
              <a:t> the </a:t>
            </a:r>
            <a:r>
              <a:rPr lang="it-IT" altLang="it-IT" sz="2000" dirty="0" err="1">
                <a:latin typeface="Gill Sans MT" panose="020B0502020104020203" pitchFamily="34" charset="77"/>
              </a:rPr>
              <a:t>varities</a:t>
            </a:r>
            <a:r>
              <a:rPr lang="it-IT" altLang="it-IT" sz="2000" dirty="0">
                <a:latin typeface="Gill Sans MT" panose="020B0502020104020203" pitchFamily="34" charset="77"/>
              </a:rPr>
              <a:t> are </a:t>
            </a:r>
            <a:r>
              <a:rPr lang="it-IT" altLang="it-IT" sz="2000" dirty="0" err="1">
                <a:latin typeface="Gill Sans MT" panose="020B0502020104020203" pitchFamily="34" charset="77"/>
              </a:rPr>
              <a:t>especially</a:t>
            </a:r>
            <a:r>
              <a:rPr lang="it-IT" altLang="it-IT" sz="2000" dirty="0">
                <a:latin typeface="Gill Sans MT" panose="020B0502020104020203" pitchFamily="34" charset="77"/>
              </a:rPr>
              <a:t> diverse and the </a:t>
            </a:r>
            <a:r>
              <a:rPr lang="it-IT" altLang="it-IT" sz="2000" dirty="0" err="1">
                <a:latin typeface="Gill Sans MT" panose="020B0502020104020203" pitchFamily="34" charset="77"/>
              </a:rPr>
              <a:t>distinctions</a:t>
            </a:r>
            <a:r>
              <a:rPr lang="it-IT" altLang="it-IT" sz="2000" dirty="0">
                <a:latin typeface="Gill Sans MT" panose="020B0502020104020203" pitchFamily="34" charset="77"/>
              </a:rPr>
              <a:t> </a:t>
            </a:r>
            <a:r>
              <a:rPr lang="it-IT" altLang="it-IT" sz="2000" dirty="0" err="1">
                <a:latin typeface="Gill Sans MT" panose="020B0502020104020203" pitchFamily="34" charset="77"/>
              </a:rPr>
              <a:t>notably</a:t>
            </a:r>
            <a:r>
              <a:rPr lang="it-IT" altLang="it-IT" sz="2000" dirty="0">
                <a:latin typeface="Gill Sans MT" panose="020B0502020104020203" pitchFamily="34" charset="77"/>
              </a:rPr>
              <a:t> </a:t>
            </a:r>
            <a:r>
              <a:rPr lang="it-IT" altLang="it-IT" sz="2000" dirty="0" err="1">
                <a:latin typeface="Gill Sans MT" panose="020B0502020104020203" pitchFamily="34" charset="77"/>
              </a:rPr>
              <a:t>sharp</a:t>
            </a:r>
            <a:r>
              <a:rPr lang="it-IT" altLang="it-IT" sz="2000" dirty="0">
                <a:latin typeface="Gill Sans MT" panose="020B0502020104020203" pitchFamily="34" charset="77"/>
              </a:rPr>
              <a:t>.</a:t>
            </a:r>
            <a:endParaRPr lang="it-IT" sz="2000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71675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F3D1C8-0B41-0146-8346-F798ACD9F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162" y="601136"/>
            <a:ext cx="10515379" cy="1188720"/>
          </a:xfrm>
        </p:spPr>
        <p:txBody>
          <a:bodyPr/>
          <a:lstStyle/>
          <a:p>
            <a:r>
              <a:rPr lang="it-IT" dirty="0"/>
              <a:t>BACK THEN…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AA54083-A3D5-7241-BA3E-784274E41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162" y="2164318"/>
            <a:ext cx="10592498" cy="4214448"/>
          </a:xfrm>
        </p:spPr>
        <p:txBody>
          <a:bodyPr>
            <a:normAutofit fontScale="92500" lnSpcReduction="10000"/>
          </a:bodyPr>
          <a:lstStyle/>
          <a:p>
            <a:pPr lvl="1" indent="-457200">
              <a:spcBef>
                <a:spcPts val="0"/>
              </a:spcBef>
              <a:defRPr/>
            </a:pPr>
            <a:r>
              <a:rPr lang="en-US" sz="2600" dirty="0">
                <a:latin typeface="Gill Sans MT" panose="020B0502020104020203" pitchFamily="34" charset="0"/>
              </a:rPr>
              <a:t>1790s in Germany, August and Friedrich Schlegel:</a:t>
            </a:r>
            <a:r>
              <a:rPr lang="en-US" sz="2600" dirty="0">
                <a:latin typeface="Gill Sans MT" panose="020B0502020104020203" pitchFamily="34" charset="0"/>
                <a:sym typeface="Wingdings" panose="05000000000000000000" pitchFamily="2" charset="2"/>
              </a:rPr>
              <a:t> </a:t>
            </a:r>
            <a:r>
              <a:rPr lang="en-US" sz="2600" i="1" dirty="0" err="1">
                <a:latin typeface="Gill Sans MT" panose="020B0502020104020203" pitchFamily="34" charset="0"/>
              </a:rPr>
              <a:t>romantische</a:t>
            </a:r>
            <a:r>
              <a:rPr lang="en-US" sz="2600" i="1" dirty="0">
                <a:latin typeface="Gill Sans MT" panose="020B0502020104020203" pitchFamily="34" charset="0"/>
              </a:rPr>
              <a:t> </a:t>
            </a:r>
            <a:r>
              <a:rPr lang="en-US" sz="2600" i="1" dirty="0" err="1">
                <a:latin typeface="Gill Sans MT" panose="020B0502020104020203" pitchFamily="34" charset="0"/>
              </a:rPr>
              <a:t>Poesie</a:t>
            </a:r>
            <a:r>
              <a:rPr lang="en-US" sz="2600" i="1" dirty="0">
                <a:latin typeface="Gill Sans MT" panose="020B0502020104020203" pitchFamily="34" charset="0"/>
              </a:rPr>
              <a:t>  </a:t>
            </a:r>
            <a:r>
              <a:rPr lang="en-US" sz="2600" i="1" dirty="0">
                <a:latin typeface="Gill Sans MT" panose="020B0502020104020203" pitchFamily="34" charset="0"/>
                <a:sym typeface="Wingdings" panose="05000000000000000000" pitchFamily="2" charset="2"/>
              </a:rPr>
              <a:t> </a:t>
            </a:r>
            <a:r>
              <a:rPr lang="en-US" sz="2600" dirty="0">
                <a:latin typeface="Gill Sans MT" panose="020B0502020104020203" pitchFamily="34" charset="0"/>
              </a:rPr>
              <a:t>“romantic poetry” as opposed to "classical poetry” (different spirit)</a:t>
            </a:r>
          </a:p>
          <a:p>
            <a:pPr lvl="1" indent="-457200">
              <a:spcBef>
                <a:spcPts val="0"/>
              </a:spcBef>
              <a:defRPr/>
            </a:pPr>
            <a:endParaRPr lang="en-US" sz="2600" dirty="0">
              <a:latin typeface="Gill Sans MT" panose="020B0502020104020203" pitchFamily="34" charset="0"/>
            </a:endParaRPr>
          </a:p>
          <a:p>
            <a:pPr lvl="1" indent="-457200">
              <a:spcBef>
                <a:spcPts val="0"/>
              </a:spcBef>
              <a:defRPr/>
            </a:pPr>
            <a:r>
              <a:rPr lang="en-US" sz="2600" dirty="0">
                <a:latin typeface="Gill Sans MT" panose="020B0502020104020203" pitchFamily="34" charset="0"/>
              </a:rPr>
              <a:t>1820, Lord Byron: “I perceive that in Germany, as well as in Italy, there is a great struggle about what they call ‘Classical’ and ‘Romantic,’ terms which were not subjects of classification in England, at least when I left it four or five years ago”.</a:t>
            </a:r>
          </a:p>
          <a:p>
            <a:pPr marL="0" lvl="1" indent="0">
              <a:spcBef>
                <a:spcPts val="0"/>
              </a:spcBef>
              <a:buNone/>
              <a:defRPr/>
            </a:pPr>
            <a:endParaRPr lang="it-IT" sz="2600" dirty="0">
              <a:latin typeface="Garamond" panose="02020404030301010803" pitchFamily="18" charset="0"/>
            </a:endParaRPr>
          </a:p>
          <a:p>
            <a:pPr marL="971550" lvl="1" indent="-571500">
              <a:defRPr/>
            </a:pPr>
            <a:r>
              <a:rPr lang="it-IT" sz="2600" u="sng" dirty="0">
                <a:latin typeface="Garamond" panose="02020404030301010803" pitchFamily="18" charset="0"/>
              </a:rPr>
              <a:t>Lake School </a:t>
            </a:r>
            <a:r>
              <a:rPr lang="it-IT" sz="2600" dirty="0">
                <a:latin typeface="Garamond" panose="02020404030301010803" pitchFamily="18" charset="0"/>
              </a:rPr>
              <a:t>(‘Lake </a:t>
            </a:r>
            <a:r>
              <a:rPr lang="it-IT" sz="2600" dirty="0" err="1">
                <a:latin typeface="Garamond" panose="02020404030301010803" pitchFamily="18" charset="0"/>
              </a:rPr>
              <a:t>Poets</a:t>
            </a:r>
            <a:r>
              <a:rPr lang="it-IT" sz="2600" dirty="0">
                <a:latin typeface="Garamond" panose="02020404030301010803" pitchFamily="18" charset="0"/>
              </a:rPr>
              <a:t>’: William Wordsworth, Samuel Taylor Coleridge, Robert Southey)</a:t>
            </a:r>
          </a:p>
          <a:p>
            <a:pPr marL="971550" lvl="1" indent="-571500">
              <a:defRPr/>
            </a:pPr>
            <a:r>
              <a:rPr lang="it-IT" sz="2600" u="sng" dirty="0">
                <a:latin typeface="Garamond" panose="02020404030301010803" pitchFamily="18" charset="0"/>
              </a:rPr>
              <a:t>Cockney School </a:t>
            </a:r>
            <a:r>
              <a:rPr lang="it-IT" sz="2600" dirty="0">
                <a:latin typeface="Garamond" panose="02020404030301010803" pitchFamily="18" charset="0"/>
              </a:rPr>
              <a:t>(Leigh </a:t>
            </a:r>
            <a:r>
              <a:rPr lang="it-IT" sz="2600" dirty="0" err="1">
                <a:latin typeface="Garamond" panose="02020404030301010803" pitchFamily="18" charset="0"/>
              </a:rPr>
              <a:t>Huny</a:t>
            </a:r>
            <a:r>
              <a:rPr lang="it-IT" sz="2600" dirty="0">
                <a:latin typeface="Garamond" panose="02020404030301010803" pitchFamily="18" charset="0"/>
              </a:rPr>
              <a:t>, John Keats, </a:t>
            </a:r>
            <a:r>
              <a:rPr lang="it-IT" sz="2600" dirty="0" err="1">
                <a:latin typeface="Garamond" panose="02020404030301010803" pitchFamily="18" charset="0"/>
              </a:rPr>
              <a:t>Percy</a:t>
            </a:r>
            <a:r>
              <a:rPr lang="it-IT" sz="2600" dirty="0">
                <a:latin typeface="Garamond" panose="02020404030301010803" pitchFamily="18" charset="0"/>
              </a:rPr>
              <a:t> Bysshe Shelley)</a:t>
            </a:r>
          </a:p>
          <a:p>
            <a:pPr marL="971550" lvl="1" indent="-571500">
              <a:defRPr/>
            </a:pPr>
            <a:r>
              <a:rPr lang="it-IT" sz="2600" u="sng" dirty="0" err="1">
                <a:latin typeface="Garamond" panose="02020404030301010803" pitchFamily="18" charset="0"/>
              </a:rPr>
              <a:t>Satanic</a:t>
            </a:r>
            <a:r>
              <a:rPr lang="it-IT" sz="2600" u="sng" dirty="0">
                <a:latin typeface="Garamond" panose="02020404030301010803" pitchFamily="18" charset="0"/>
              </a:rPr>
              <a:t> School </a:t>
            </a:r>
            <a:r>
              <a:rPr lang="it-IT" sz="2600" dirty="0">
                <a:latin typeface="Garamond" panose="02020404030301010803" pitchFamily="18" charset="0"/>
              </a:rPr>
              <a:t>(Lord Byron, </a:t>
            </a:r>
            <a:r>
              <a:rPr lang="it-IT" sz="2600" dirty="0" err="1">
                <a:latin typeface="Garamond" panose="02020404030301010803" pitchFamily="18" charset="0"/>
              </a:rPr>
              <a:t>Percy</a:t>
            </a:r>
            <a:r>
              <a:rPr lang="it-IT" sz="2600" dirty="0">
                <a:latin typeface="Garamond" panose="02020404030301010803" pitchFamily="18" charset="0"/>
              </a:rPr>
              <a:t> Bysshe Shelley)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84074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7950" y="571737"/>
            <a:ext cx="6681636" cy="1188720"/>
          </a:xfrm>
        </p:spPr>
        <p:txBody>
          <a:bodyPr/>
          <a:lstStyle/>
          <a:p>
            <a:r>
              <a:rPr lang="it-IT" dirty="0" err="1"/>
              <a:t>What</a:t>
            </a:r>
            <a:r>
              <a:rPr lang="it-IT" dirty="0"/>
              <a:t> do </a:t>
            </a:r>
            <a:r>
              <a:rPr lang="it-IT" dirty="0" err="1"/>
              <a:t>we</a:t>
            </a:r>
            <a:r>
              <a:rPr lang="it-IT" dirty="0"/>
              <a:t> (</a:t>
            </a:r>
            <a:r>
              <a:rPr lang="it-IT" dirty="0" err="1"/>
              <a:t>usually</a:t>
            </a:r>
            <a:r>
              <a:rPr lang="it-IT" dirty="0"/>
              <a:t>) </a:t>
            </a:r>
            <a:br>
              <a:rPr lang="it-IT" dirty="0"/>
            </a:br>
            <a:r>
              <a:rPr lang="it-IT" dirty="0" err="1"/>
              <a:t>mean</a:t>
            </a:r>
            <a:r>
              <a:rPr lang="it-IT" dirty="0"/>
              <a:t> by ‘</a:t>
            </a:r>
            <a:r>
              <a:rPr lang="it-IT" dirty="0" err="1"/>
              <a:t>romanticism</a:t>
            </a:r>
            <a:r>
              <a:rPr lang="it-IT" dirty="0"/>
              <a:t>’ 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7950" y="2123090"/>
            <a:ext cx="6681636" cy="430924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Romanticism: an artistic and intellectual ‘</a:t>
            </a:r>
            <a:r>
              <a:rPr lang="en-US" b="1" dirty="0"/>
              <a:t>mindset</a:t>
            </a:r>
            <a:r>
              <a:rPr lang="en-US" dirty="0"/>
              <a:t>’ taking place in </a:t>
            </a:r>
            <a:r>
              <a:rPr lang="en-US" b="1" dirty="0"/>
              <a:t>Europe</a:t>
            </a:r>
            <a:r>
              <a:rPr lang="en-US" dirty="0"/>
              <a:t> between the </a:t>
            </a:r>
            <a:r>
              <a:rPr lang="en-US" b="1" dirty="0"/>
              <a:t>late eighteenth </a:t>
            </a:r>
            <a:r>
              <a:rPr lang="en-US" dirty="0"/>
              <a:t>and </a:t>
            </a:r>
            <a:r>
              <a:rPr lang="en-US" b="1" dirty="0"/>
              <a:t>mid-nineteenth</a:t>
            </a:r>
            <a:r>
              <a:rPr lang="en-US" dirty="0"/>
              <a:t> centuries. </a:t>
            </a:r>
          </a:p>
          <a:p>
            <a:r>
              <a:rPr lang="en-US" dirty="0"/>
              <a:t>Pioneering – almost revolutionary. Romanticism involved </a:t>
            </a:r>
            <a:r>
              <a:rPr lang="en-US" b="1" dirty="0"/>
              <a:t>breaking with the past</a:t>
            </a:r>
            <a:r>
              <a:rPr lang="en-US" dirty="0"/>
              <a:t>, and consciously moving away from the ideas and traditions of the Enlightenment. </a:t>
            </a:r>
          </a:p>
          <a:p>
            <a:r>
              <a:rPr lang="en-US" b="1" dirty="0"/>
              <a:t>Romanticism</a:t>
            </a:r>
            <a:r>
              <a:rPr lang="en-US" dirty="0"/>
              <a:t> </a:t>
            </a:r>
            <a:r>
              <a:rPr lang="en-US" b="1" dirty="0"/>
              <a:t>changed</a:t>
            </a:r>
            <a:r>
              <a:rPr lang="en-US" dirty="0"/>
              <a:t> the prevailing </a:t>
            </a:r>
            <a:r>
              <a:rPr lang="en-US" b="1" dirty="0"/>
              <a:t>attitudes toward nature, emotion, reason</a:t>
            </a:r>
            <a:r>
              <a:rPr lang="en-US" dirty="0"/>
              <a:t> and even the </a:t>
            </a:r>
            <a:r>
              <a:rPr lang="en-US" b="1" dirty="0"/>
              <a:t>individual</a:t>
            </a:r>
            <a:r>
              <a:rPr lang="en-US" dirty="0"/>
              <a:t>.</a:t>
            </a:r>
          </a:p>
          <a:p>
            <a:r>
              <a:rPr lang="en-US" dirty="0"/>
              <a:t>As a break from the Enlightenment, Romantic culture emphasized </a:t>
            </a:r>
            <a:r>
              <a:rPr lang="en-US" b="1" dirty="0"/>
              <a:t>emotional sensitivity </a:t>
            </a:r>
            <a:r>
              <a:rPr lang="en-US" dirty="0"/>
              <a:t>and </a:t>
            </a:r>
            <a:r>
              <a:rPr lang="en-US" b="1" dirty="0"/>
              <a:t>individual subjectivity</a:t>
            </a:r>
            <a:r>
              <a:rPr lang="en-US" dirty="0"/>
              <a:t>. </a:t>
            </a:r>
          </a:p>
          <a:p>
            <a:r>
              <a:rPr lang="en-US" b="1" dirty="0"/>
              <a:t>imagination</a:t>
            </a:r>
            <a:r>
              <a:rPr lang="en-US" dirty="0"/>
              <a:t> as the most important </a:t>
            </a:r>
            <a:r>
              <a:rPr lang="en-US" b="1" dirty="0"/>
              <a:t>creative faculty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www.nationaltrust.org.uk</a:t>
            </a:r>
            <a:r>
              <a:rPr lang="en-US" dirty="0"/>
              <a:t>/features/what-is-romanticism</a:t>
            </a:r>
          </a:p>
        </p:txBody>
      </p:sp>
      <p:pic>
        <p:nvPicPr>
          <p:cNvPr id="1028" name="Picture 4" descr="Risultati immagini per Viandante sul mare di nebb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452" y="571737"/>
            <a:ext cx="4014218" cy="510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7649452" y="5906814"/>
            <a:ext cx="4014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Caspar</a:t>
            </a:r>
            <a:r>
              <a:rPr lang="it-IT" dirty="0"/>
              <a:t> David Friedrich, </a:t>
            </a:r>
            <a:r>
              <a:rPr lang="en-US" i="1" dirty="0"/>
              <a:t>Wanderer above the Sea of Fog </a:t>
            </a:r>
            <a:r>
              <a:rPr lang="en-US" dirty="0"/>
              <a:t>(1818)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4821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6587" y="284418"/>
            <a:ext cx="10915805" cy="1188720"/>
          </a:xfrm>
        </p:spPr>
        <p:txBody>
          <a:bodyPr/>
          <a:lstStyle/>
          <a:p>
            <a:r>
              <a:rPr lang="it-IT" dirty="0"/>
              <a:t>A </a:t>
            </a:r>
            <a:r>
              <a:rPr lang="it-IT" dirty="0" err="1"/>
              <a:t>change</a:t>
            </a:r>
            <a:r>
              <a:rPr lang="it-IT" dirty="0"/>
              <a:t>…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566587" y="2625556"/>
            <a:ext cx="11058825" cy="2920380"/>
          </a:xfrm>
        </p:spPr>
        <p:txBody>
          <a:bodyPr>
            <a:normAutofit/>
          </a:bodyPr>
          <a:lstStyle/>
          <a:p>
            <a:r>
              <a:rPr lang="it-IT" sz="2400" dirty="0" err="1"/>
              <a:t>Romanticism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dirty="0" err="1"/>
              <a:t>opposed</a:t>
            </a:r>
            <a:r>
              <a:rPr lang="it-IT" sz="2400" dirty="0"/>
              <a:t> to </a:t>
            </a:r>
            <a:r>
              <a:rPr lang="it-IT" sz="2400" dirty="0" err="1"/>
              <a:t>Neoclassicism</a:t>
            </a:r>
            <a:endParaRPr lang="it-IT" sz="2400" dirty="0"/>
          </a:p>
          <a:p>
            <a:r>
              <a:rPr lang="it-IT" sz="2400" b="1" dirty="0" err="1"/>
              <a:t>Neoclassicism</a:t>
            </a:r>
            <a:r>
              <a:rPr lang="it-IT" sz="2400" dirty="0"/>
              <a:t> </a:t>
            </a:r>
            <a:r>
              <a:rPr lang="it-IT" sz="2400" dirty="0" err="1"/>
              <a:t>attempted</a:t>
            </a:r>
            <a:r>
              <a:rPr lang="it-IT" sz="2400" dirty="0"/>
              <a:t> to </a:t>
            </a:r>
            <a:r>
              <a:rPr lang="it-IT" sz="2400" dirty="0" err="1"/>
              <a:t>revive</a:t>
            </a:r>
            <a:r>
              <a:rPr lang="it-IT" sz="2400" dirty="0"/>
              <a:t> the </a:t>
            </a:r>
            <a:r>
              <a:rPr lang="it-IT" sz="2400" dirty="0" err="1"/>
              <a:t>artistic</a:t>
            </a:r>
            <a:r>
              <a:rPr lang="it-IT" sz="2400" dirty="0"/>
              <a:t> </a:t>
            </a:r>
            <a:r>
              <a:rPr lang="it-IT" sz="2400" dirty="0" err="1"/>
              <a:t>ideals</a:t>
            </a:r>
            <a:r>
              <a:rPr lang="it-IT" sz="2400" dirty="0"/>
              <a:t> of </a:t>
            </a:r>
            <a:r>
              <a:rPr lang="it-IT" sz="2400" dirty="0" err="1"/>
              <a:t>classical</a:t>
            </a:r>
            <a:r>
              <a:rPr lang="it-IT" sz="2400" dirty="0"/>
              <a:t> </a:t>
            </a:r>
            <a:r>
              <a:rPr lang="it-IT" sz="2400" dirty="0" err="1"/>
              <a:t>Greece</a:t>
            </a:r>
            <a:r>
              <a:rPr lang="it-IT" sz="2400" dirty="0"/>
              <a:t> and Rome. </a:t>
            </a:r>
          </a:p>
          <a:p>
            <a:r>
              <a:rPr lang="it-IT" sz="2400" dirty="0" err="1"/>
              <a:t>Neoclassicism</a:t>
            </a:r>
            <a:r>
              <a:rPr lang="it-IT" sz="2400" dirty="0"/>
              <a:t> </a:t>
            </a:r>
            <a:r>
              <a:rPr lang="it-IT" sz="2400" dirty="0" err="1"/>
              <a:t>was</a:t>
            </a:r>
            <a:r>
              <a:rPr lang="it-IT" sz="2400" dirty="0"/>
              <a:t> </a:t>
            </a:r>
            <a:r>
              <a:rPr lang="it-IT" sz="2400" dirty="0" err="1"/>
              <a:t>characterized</a:t>
            </a:r>
            <a:r>
              <a:rPr lang="it-IT" sz="2400" dirty="0"/>
              <a:t> by </a:t>
            </a:r>
            <a:r>
              <a:rPr lang="it-IT" sz="2400" dirty="0" err="1"/>
              <a:t>order</a:t>
            </a:r>
            <a:r>
              <a:rPr lang="it-IT" sz="2400" dirty="0"/>
              <a:t>, </a:t>
            </a:r>
            <a:r>
              <a:rPr lang="it-IT" sz="2400" dirty="0" err="1"/>
              <a:t>logic</a:t>
            </a:r>
            <a:r>
              <a:rPr lang="it-IT" sz="2400" dirty="0"/>
              <a:t>, </a:t>
            </a:r>
            <a:r>
              <a:rPr lang="it-IT" sz="2400" dirty="0" err="1"/>
              <a:t>technical</a:t>
            </a:r>
            <a:r>
              <a:rPr lang="it-IT" sz="2400" dirty="0"/>
              <a:t> </a:t>
            </a:r>
            <a:r>
              <a:rPr lang="it-IT" sz="2400" dirty="0" err="1"/>
              <a:t>precision</a:t>
            </a:r>
            <a:r>
              <a:rPr lang="it-IT" sz="2400" dirty="0"/>
              <a:t>, balance, </a:t>
            </a:r>
            <a:r>
              <a:rPr lang="it-IT" sz="2400" dirty="0" err="1"/>
              <a:t>elegance</a:t>
            </a:r>
            <a:r>
              <a:rPr lang="it-IT" sz="2400" dirty="0"/>
              <a:t> of </a:t>
            </a:r>
            <a:r>
              <a:rPr lang="it-IT" sz="2400" dirty="0" err="1"/>
              <a:t>diction</a:t>
            </a:r>
            <a:r>
              <a:rPr lang="it-IT" sz="2400" dirty="0"/>
              <a:t>, decorum. </a:t>
            </a:r>
          </a:p>
          <a:p>
            <a:endParaRPr lang="it-IT" sz="2400" dirty="0"/>
          </a:p>
          <a:p>
            <a:r>
              <a:rPr lang="it-IT" dirty="0" err="1"/>
              <a:t>Cuddon</a:t>
            </a:r>
            <a:r>
              <a:rPr lang="it-IT" dirty="0"/>
              <a:t>, J.A. </a:t>
            </a:r>
            <a:r>
              <a:rPr lang="it-IT" u="sng" dirty="0"/>
              <a:t>The Penguin Dictionary of </a:t>
            </a:r>
            <a:r>
              <a:rPr lang="it-IT" u="sng" dirty="0" err="1"/>
              <a:t>Literary</a:t>
            </a:r>
            <a:r>
              <a:rPr lang="it-IT" u="sng" dirty="0"/>
              <a:t> </a:t>
            </a:r>
            <a:r>
              <a:rPr lang="it-IT" u="sng" dirty="0" err="1"/>
              <a:t>Terms</a:t>
            </a:r>
            <a:r>
              <a:rPr lang="it-IT" u="sng" dirty="0"/>
              <a:t> and </a:t>
            </a:r>
            <a:r>
              <a:rPr lang="it-IT" u="sng" dirty="0" err="1"/>
              <a:t>Literary</a:t>
            </a:r>
            <a:r>
              <a:rPr lang="it-IT" u="sng" dirty="0"/>
              <a:t> </a:t>
            </a:r>
            <a:r>
              <a:rPr lang="it-IT" u="sng" dirty="0" err="1"/>
              <a:t>Theory</a:t>
            </a:r>
            <a:r>
              <a:rPr lang="it-IT" dirty="0"/>
              <a:t>. Third Ed. </a:t>
            </a:r>
            <a:r>
              <a:rPr lang="it-IT" dirty="0" err="1"/>
              <a:t>London</a:t>
            </a:r>
            <a:r>
              <a:rPr lang="it-IT" dirty="0"/>
              <a:t>: Penguin Books, 1991.</a:t>
            </a:r>
          </a:p>
          <a:p>
            <a:pPr marL="0" indent="0">
              <a:buNone/>
            </a:pP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449344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73F5809-EF32-014F-BF01-DC517337D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60114" y="680471"/>
            <a:ext cx="2670628" cy="5497057"/>
          </a:xfrm>
        </p:spPr>
        <p:txBody>
          <a:bodyPr/>
          <a:lstStyle/>
          <a:p>
            <a:r>
              <a:rPr lang="it-IT" dirty="0" err="1"/>
              <a:t>ddd</a:t>
            </a:r>
            <a:endParaRPr lang="it-IT" dirty="0"/>
          </a:p>
        </p:txBody>
      </p:sp>
      <p:pic>
        <p:nvPicPr>
          <p:cNvPr id="4" name="Immagine 1">
            <a:extLst>
              <a:ext uri="{FF2B5EF4-FFF2-40B4-BE49-F238E27FC236}">
                <a16:creationId xmlns:a16="http://schemas.microsoft.com/office/drawing/2014/main" id="{7C0F158D-340B-134A-AC69-B7C51AD7F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53" y="301385"/>
            <a:ext cx="3412477" cy="597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E37E1DE-4B4E-D74B-9635-AAB56DD12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7927" y="332898"/>
            <a:ext cx="3320206" cy="593947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17F9414-652C-C645-8FC1-B486B4E981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97" t="4109" r="10992" b="2868"/>
          <a:stretch/>
        </p:blipFill>
        <p:spPr>
          <a:xfrm>
            <a:off x="8222326" y="427747"/>
            <a:ext cx="3343727" cy="571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679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8C70D4-AD44-A242-9388-6AED92EF3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842" y="612152"/>
            <a:ext cx="6461173" cy="1188720"/>
          </a:xfrm>
        </p:spPr>
        <p:txBody>
          <a:bodyPr/>
          <a:lstStyle/>
          <a:p>
            <a:r>
              <a:rPr lang="it-IT" dirty="0"/>
              <a:t>WILLIAM WORDSWORTH </a:t>
            </a:r>
            <a:br>
              <a:rPr lang="it-IT" dirty="0"/>
            </a:br>
            <a:r>
              <a:rPr lang="it-IT" dirty="0"/>
              <a:t>(1770-1850)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6A47F3F-B3A6-AB44-B893-089303C44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842" y="2153412"/>
            <a:ext cx="6303577" cy="4005017"/>
          </a:xfrm>
        </p:spPr>
        <p:txBody>
          <a:bodyPr>
            <a:normAutofit/>
          </a:bodyPr>
          <a:lstStyle/>
          <a:p>
            <a:r>
              <a:rPr lang="en-US" dirty="0"/>
              <a:t>Born in Cumberland (“Lake District”)</a:t>
            </a:r>
          </a:p>
          <a:p>
            <a:r>
              <a:rPr lang="en-US" dirty="0"/>
              <a:t>1790: walking tour of France and the Alps 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/>
              <a:t>Interested in the democratic ideals of Revolutionary France.</a:t>
            </a:r>
          </a:p>
          <a:p>
            <a:r>
              <a:rPr lang="en-US" dirty="0"/>
              <a:t>Reign of Terror and war between England and France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back to England. </a:t>
            </a:r>
          </a:p>
          <a:p>
            <a:r>
              <a:rPr lang="en-US" dirty="0"/>
              <a:t>1797-1799: he collaborates with Coleridge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b="1" i="1" dirty="0"/>
              <a:t>Lyrical Ballads</a:t>
            </a:r>
            <a:endParaRPr lang="en-US" dirty="0"/>
          </a:p>
          <a:p>
            <a:r>
              <a:rPr lang="en-US" dirty="0"/>
              <a:t>Back to the Lake District with his sister Dorothy: </a:t>
            </a:r>
          </a:p>
          <a:p>
            <a:pPr lvl="1"/>
            <a:r>
              <a:rPr lang="en-US" sz="1800" dirty="0"/>
              <a:t>1799-1808 “Dove Cottage” (Grasmere)</a:t>
            </a:r>
          </a:p>
          <a:p>
            <a:pPr lvl="1"/>
            <a:r>
              <a:rPr lang="en-US" sz="1800" dirty="0"/>
              <a:t>1813: “Rydal Mount” (Ambleside)</a:t>
            </a:r>
          </a:p>
          <a:p>
            <a:r>
              <a:rPr lang="en-US" sz="2000" dirty="0"/>
              <a:t>1843 Poet Laureate </a:t>
            </a:r>
            <a:endParaRPr lang="it-IT" sz="20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8178ACF-A57C-7445-A8B8-5F80502E3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0385" y="728067"/>
            <a:ext cx="4434032" cy="540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791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4877" y="400215"/>
            <a:ext cx="6090398" cy="1604458"/>
          </a:xfrm>
        </p:spPr>
        <p:txBody>
          <a:bodyPr/>
          <a:lstStyle/>
          <a:p>
            <a:r>
              <a:rPr lang="it-IT" dirty="0"/>
              <a:t>WORDSWORTH and nature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4875" y="2631020"/>
            <a:ext cx="6090398" cy="3740338"/>
          </a:xfrm>
        </p:spPr>
        <p:txBody>
          <a:bodyPr>
            <a:noAutofit/>
          </a:bodyPr>
          <a:lstStyle/>
          <a:p>
            <a:r>
              <a:rPr lang="en-US" sz="2300" dirty="0"/>
              <a:t>usually celebrated as “the poet of nature” even though his poetry does not offer so many descriptions of nature</a:t>
            </a:r>
          </a:p>
          <a:p>
            <a:pPr marL="0" indent="0">
              <a:buNone/>
            </a:pPr>
            <a:endParaRPr lang="en-US" sz="2300" dirty="0"/>
          </a:p>
          <a:p>
            <a:r>
              <a:rPr lang="en-US" sz="2300" dirty="0">
                <a:sym typeface="Wingdings" pitchFamily="2" charset="2"/>
              </a:rPr>
              <a:t>‘Preface’ to </a:t>
            </a:r>
            <a:r>
              <a:rPr lang="en-US" sz="2300" i="1" dirty="0">
                <a:sym typeface="Wingdings" pitchFamily="2" charset="2"/>
              </a:rPr>
              <a:t>Lyrical Ballads</a:t>
            </a:r>
          </a:p>
          <a:p>
            <a:pPr lvl="1"/>
            <a:r>
              <a:rPr lang="en-US" sz="2100" dirty="0"/>
              <a:t>man and nature</a:t>
            </a:r>
          </a:p>
          <a:p>
            <a:pPr lvl="1"/>
            <a:r>
              <a:rPr lang="en-US" sz="2100" dirty="0"/>
              <a:t>values in nature </a:t>
            </a:r>
            <a:r>
              <a:rPr lang="en-US" sz="2100" dirty="0">
                <a:sym typeface="Wingdings" pitchFamily="2" charset="2"/>
              </a:rPr>
              <a:t> Rousseau</a:t>
            </a:r>
          </a:p>
          <a:p>
            <a:pPr lvl="1"/>
            <a:r>
              <a:rPr lang="en-US" sz="2100" dirty="0">
                <a:sym typeface="Wingdings" pitchFamily="2" charset="2"/>
              </a:rPr>
              <a:t>man can learn from nature</a:t>
            </a:r>
            <a:endParaRPr lang="en-US" sz="2100" dirty="0"/>
          </a:p>
        </p:txBody>
      </p:sp>
      <p:pic>
        <p:nvPicPr>
          <p:cNvPr id="4098" name="Picture 2" descr="https://upload.wikimedia.org/wikipedia/commons/1/1d/Lake_District_M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588" y="609599"/>
            <a:ext cx="4961796" cy="576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920339"/>
      </p:ext>
    </p:extLst>
  </p:cSld>
  <p:clrMapOvr>
    <a:masterClrMapping/>
  </p:clrMapOvr>
</p:sld>
</file>

<file path=ppt/theme/theme1.xml><?xml version="1.0" encoding="utf-8"?>
<a:theme xmlns:a="http://schemas.openxmlformats.org/drawingml/2006/main" name="Pacco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1347</Words>
  <Application>Microsoft Macintosh PowerPoint</Application>
  <PresentationFormat>Widescreen</PresentationFormat>
  <Paragraphs>105</Paragraphs>
  <Slides>19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4" baseType="lpstr">
      <vt:lpstr>Arial</vt:lpstr>
      <vt:lpstr>Garamond</vt:lpstr>
      <vt:lpstr>Gill Sans MT</vt:lpstr>
      <vt:lpstr>Wingdings</vt:lpstr>
      <vt:lpstr>Pacco</vt:lpstr>
      <vt:lpstr>An introduction  to romanticism</vt:lpstr>
      <vt:lpstr>What google says…</vt:lpstr>
      <vt:lpstr>On ‘romanticism’</vt:lpstr>
      <vt:lpstr>BACK THEN…</vt:lpstr>
      <vt:lpstr>What do we (usually)  mean by ‘romanticism’ ?</vt:lpstr>
      <vt:lpstr>A change…</vt:lpstr>
      <vt:lpstr>Presentazione standard di PowerPoint</vt:lpstr>
      <vt:lpstr>WILLIAM WORDSWORTH  (1770-1850)</vt:lpstr>
      <vt:lpstr>WORDSWORTH and nature</vt:lpstr>
      <vt:lpstr>GRASMERE LAKE</vt:lpstr>
      <vt:lpstr>LYRICAL BALLADS</vt:lpstr>
      <vt:lpstr>daffodils</vt:lpstr>
      <vt:lpstr>Excerpt from Dorothy Wordsworth's  “Grasmere Journal”, 15 April 1802</vt:lpstr>
      <vt:lpstr>Samuel taylor coleridge  (1772-1834)</vt:lpstr>
      <vt:lpstr>Wordsworth and coleridge</vt:lpstr>
      <vt:lpstr>John KEATS (1795-1821)</vt:lpstr>
      <vt:lpstr>KEATS ON POETRY</vt:lpstr>
      <vt:lpstr>Percy BYSSHE SHELLEY (1792-1822)</vt:lpstr>
      <vt:lpstr>SHELLEY, ‘A DEFENCE OF POETRY’ (1821)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Lingua e cultura inglese i (LT) mODULO I GRUPPO A</dc:title>
  <dc:creator>Utente di Microsoft Office</dc:creator>
  <cp:lastModifiedBy>Utente di Microsoft Office</cp:lastModifiedBy>
  <cp:revision>36</cp:revision>
  <dcterms:created xsi:type="dcterms:W3CDTF">2019-11-22T08:57:37Z</dcterms:created>
  <dcterms:modified xsi:type="dcterms:W3CDTF">2020-07-18T09:44:14Z</dcterms:modified>
</cp:coreProperties>
</file>